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70" r:id="rId3"/>
    <p:sldId id="3449" r:id="rId4"/>
    <p:sldId id="3450" r:id="rId5"/>
    <p:sldId id="3452" r:id="rId6"/>
    <p:sldId id="3451" r:id="rId7"/>
    <p:sldId id="3453" r:id="rId8"/>
    <p:sldId id="260" r:id="rId9"/>
    <p:sldId id="3454" r:id="rId10"/>
  </p:sldIdLst>
  <p:sldSz cx="12192000" cy="6858000"/>
  <p:notesSz cx="6858000" cy="9144000"/>
  <p:embeddedFontLst>
    <p:embeddedFont>
      <p:font typeface="Open Sans Light" panose="020B0604020202020204" charset="0"/>
      <p:regular r:id="rId12"/>
      <p:italic r:id="rId13"/>
    </p:embeddedFont>
    <p:embeddedFont>
      <p:font typeface="Poppins SemiBold" panose="020B0604020202020204" charset="0"/>
      <p:bold r:id="rId14"/>
      <p:boldItalic r:id="rId15"/>
    </p:embeddedFont>
    <p:embeddedFont>
      <p:font typeface="Calibri" panose="020F050202020403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gmntoJwwTjHv/2UItbskNTC93A1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4" autoAdjust="0"/>
    <p:restoredTop sz="83527" autoAdjust="0"/>
  </p:normalViewPr>
  <p:slideViewPr>
    <p:cSldViewPr snapToGrid="0">
      <p:cViewPr varScale="1">
        <p:scale>
          <a:sx n="115" d="100"/>
          <a:sy n="115" d="100"/>
        </p:scale>
        <p:origin x="144"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F:\INFORMES%20ATENCION%20AL%20USUARIO%20ITP%20VIGENCIA%202022\INFORME%20PQRSD%20ITP%20DICIEMBRE%20-%20copia%20-%20copia%20-%20copia%20-%20copia%20-%20copia%20-%20copia\PORCENTAJE%20INFORME%20PQRSD%20%20DICIEMBRE%202022..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ITP-34\AppData\Roaming\Microsoft\Excel\PORCENTAJE%20INFORME%20PQRSD%20%20DICIEMBRE%202022%20(version%201).xlsb"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ITP-34\AppData\Roaming\Microsoft\Excel\PORCENTAJE%20INFORME%20PQRSD%20%20DICIEMBRE%202022%20(version%201).xlsb"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F:\INFORMES%20ATENCION%20AL%20USUARIO%20ITP%20VIGENCIA%202022\INFORME%20PQRSD%20ITP%20OCTUBRE%20%20-%20copia%20-%20copia%20-%20copia%20-%20copia\PORCENTAJE%20INFORME%20PQRSD%20%20OCTUBRE%202022..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Hoja_de_c_lculo_de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CANALES DE ATENCIÓN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'total canales de comu DICIEM'!$F$10</c:f>
              <c:strCache>
                <c:ptCount val="1"/>
                <c:pt idx="0">
                  <c:v>TELEFÓNICO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canales de comu DICIEM'!$G$9:$H$9</c:f>
              <c:strCache>
                <c:ptCount val="2"/>
                <c:pt idx="0">
                  <c:v>CANTIDAD</c:v>
                </c:pt>
                <c:pt idx="1">
                  <c:v>PORCENTAJE </c:v>
                </c:pt>
              </c:strCache>
            </c:strRef>
          </c:cat>
          <c:val>
            <c:numRef>
              <c:f>'total canales de comu DICIEM'!$G$10:$H$10</c:f>
              <c:numCache>
                <c:formatCode>0%</c:formatCode>
                <c:ptCount val="2"/>
                <c:pt idx="0" formatCode="General">
                  <c:v>185</c:v>
                </c:pt>
                <c:pt idx="1">
                  <c:v>0.55891238670694865</c:v>
                </c:pt>
              </c:numCache>
            </c:numRef>
          </c:val>
          <c:extLst>
            <c:ext xmlns:c16="http://schemas.microsoft.com/office/drawing/2014/chart" uri="{C3380CC4-5D6E-409C-BE32-E72D297353CC}">
              <c16:uniqueId val="{00000000-FEEB-480A-A969-964E13E84533}"/>
            </c:ext>
          </c:extLst>
        </c:ser>
        <c:ser>
          <c:idx val="1"/>
          <c:order val="1"/>
          <c:tx>
            <c:strRef>
              <c:f>'total canales de comu DICIEM'!$F$11</c:f>
              <c:strCache>
                <c:ptCount val="1"/>
                <c:pt idx="0">
                  <c:v>VIRTUAL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canales de comu DICIEM'!$G$9:$H$9</c:f>
              <c:strCache>
                <c:ptCount val="2"/>
                <c:pt idx="0">
                  <c:v>CANTIDAD</c:v>
                </c:pt>
                <c:pt idx="1">
                  <c:v>PORCENTAJE </c:v>
                </c:pt>
              </c:strCache>
            </c:strRef>
          </c:cat>
          <c:val>
            <c:numRef>
              <c:f>'total canales de comu DICIEM'!$G$11:$H$11</c:f>
              <c:numCache>
                <c:formatCode>0%</c:formatCode>
                <c:ptCount val="2"/>
                <c:pt idx="0" formatCode="General">
                  <c:v>120</c:v>
                </c:pt>
                <c:pt idx="1">
                  <c:v>0.36253776435045315</c:v>
                </c:pt>
              </c:numCache>
            </c:numRef>
          </c:val>
          <c:extLst>
            <c:ext xmlns:c16="http://schemas.microsoft.com/office/drawing/2014/chart" uri="{C3380CC4-5D6E-409C-BE32-E72D297353CC}">
              <c16:uniqueId val="{00000001-FEEB-480A-A969-964E13E84533}"/>
            </c:ext>
          </c:extLst>
        </c:ser>
        <c:ser>
          <c:idx val="2"/>
          <c:order val="2"/>
          <c:tx>
            <c:strRef>
              <c:f>'total canales de comu DICIEM'!$F$12</c:f>
              <c:strCache>
                <c:ptCount val="1"/>
                <c:pt idx="0">
                  <c:v>PRESENCIAL Y ESCRITO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canales de comu DICIEM'!$G$9:$H$9</c:f>
              <c:strCache>
                <c:ptCount val="2"/>
                <c:pt idx="0">
                  <c:v>CANTIDAD</c:v>
                </c:pt>
                <c:pt idx="1">
                  <c:v>PORCENTAJE </c:v>
                </c:pt>
              </c:strCache>
            </c:strRef>
          </c:cat>
          <c:val>
            <c:numRef>
              <c:f>'total canales de comu DICIEM'!$G$12:$H$12</c:f>
              <c:numCache>
                <c:formatCode>0%</c:formatCode>
                <c:ptCount val="2"/>
                <c:pt idx="0" formatCode="General">
                  <c:v>26</c:v>
                </c:pt>
                <c:pt idx="1">
                  <c:v>7.8549848942598186E-2</c:v>
                </c:pt>
              </c:numCache>
            </c:numRef>
          </c:val>
          <c:extLst>
            <c:ext xmlns:c16="http://schemas.microsoft.com/office/drawing/2014/chart" uri="{C3380CC4-5D6E-409C-BE32-E72D297353CC}">
              <c16:uniqueId val="{00000002-FEEB-480A-A969-964E13E84533}"/>
            </c:ext>
          </c:extLst>
        </c:ser>
        <c:ser>
          <c:idx val="3"/>
          <c:order val="3"/>
          <c:tx>
            <c:strRef>
              <c:f>'total canales de comu DICIEM'!$F$13</c:f>
              <c:strCache>
                <c:ptCount val="1"/>
                <c:pt idx="0">
                  <c:v>TOTAL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canales de comu DICIEM'!$G$9:$H$9</c:f>
              <c:strCache>
                <c:ptCount val="2"/>
                <c:pt idx="0">
                  <c:v>CANTIDAD</c:v>
                </c:pt>
                <c:pt idx="1">
                  <c:v>PORCENTAJE </c:v>
                </c:pt>
              </c:strCache>
            </c:strRef>
          </c:cat>
          <c:val>
            <c:numRef>
              <c:f>'total canales de comu DICIEM'!$G$13:$H$13</c:f>
              <c:numCache>
                <c:formatCode>0%</c:formatCode>
                <c:ptCount val="2"/>
                <c:pt idx="0" formatCode="General">
                  <c:v>331</c:v>
                </c:pt>
                <c:pt idx="1">
                  <c:v>1</c:v>
                </c:pt>
              </c:numCache>
            </c:numRef>
          </c:val>
          <c:extLst>
            <c:ext xmlns:c16="http://schemas.microsoft.com/office/drawing/2014/chart" uri="{C3380CC4-5D6E-409C-BE32-E72D297353CC}">
              <c16:uniqueId val="{00000003-FEEB-480A-A969-964E13E84533}"/>
            </c:ext>
          </c:extLst>
        </c:ser>
        <c:dLbls>
          <c:showLegendKey val="0"/>
          <c:showVal val="1"/>
          <c:showCatName val="0"/>
          <c:showSerName val="0"/>
          <c:showPercent val="0"/>
          <c:showBubbleSize val="0"/>
        </c:dLbls>
        <c:gapWidth val="150"/>
        <c:axId val="-217040160"/>
        <c:axId val="-217036352"/>
      </c:barChart>
      <c:catAx>
        <c:axId val="-2170401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36352"/>
        <c:crosses val="autoZero"/>
        <c:auto val="1"/>
        <c:lblAlgn val="ctr"/>
        <c:lblOffset val="100"/>
        <c:noMultiLvlLbl val="0"/>
      </c:catAx>
      <c:valAx>
        <c:axId val="-217036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40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LINEA MOVIL 313052807   </a:t>
            </a:r>
          </a:p>
        </c:rich>
      </c:tx>
      <c:layout>
        <c:manualLayout>
          <c:xMode val="edge"/>
          <c:yMode val="edge"/>
          <c:x val="0.3545336447441661"/>
          <c:y val="1.851839948577856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'comunicacion telefonica'!$G$9</c:f>
              <c:strCache>
                <c:ptCount val="1"/>
                <c:pt idx="0">
                  <c:v>CANTIDAD</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'comunicacion telefonica'!$F$10:$F$13</c:f>
              <c:strCache>
                <c:ptCount val="4"/>
                <c:pt idx="0">
                  <c:v>LLAMADAS RECIBIDAS</c:v>
                </c:pt>
                <c:pt idx="1">
                  <c:v>LLAMADAS REALIZADAS</c:v>
                </c:pt>
                <c:pt idx="2">
                  <c:v>LLAMADAS PERDIDAS</c:v>
                </c:pt>
                <c:pt idx="3">
                  <c:v>TOTAL DE LLAMADAS</c:v>
                </c:pt>
              </c:strCache>
            </c:strRef>
          </c:cat>
          <c:val>
            <c:numRef>
              <c:f>'comunicacion telefonica'!$G$10:$G$13</c:f>
              <c:numCache>
                <c:formatCode>General</c:formatCode>
                <c:ptCount val="4"/>
                <c:pt idx="0">
                  <c:v>110</c:v>
                </c:pt>
                <c:pt idx="1">
                  <c:v>52</c:v>
                </c:pt>
                <c:pt idx="2">
                  <c:v>23</c:v>
                </c:pt>
                <c:pt idx="3">
                  <c:v>185</c:v>
                </c:pt>
              </c:numCache>
            </c:numRef>
          </c:val>
          <c:extLst>
            <c:ext xmlns:c16="http://schemas.microsoft.com/office/drawing/2014/chart" uri="{C3380CC4-5D6E-409C-BE32-E72D297353CC}">
              <c16:uniqueId val="{00000000-49DE-4249-B82C-683175CA56A7}"/>
            </c:ext>
          </c:extLst>
        </c:ser>
        <c:ser>
          <c:idx val="1"/>
          <c:order val="1"/>
          <c:tx>
            <c:strRef>
              <c:f>'comunicacion telefonica'!$H$9</c:f>
              <c:strCache>
                <c:ptCount val="1"/>
                <c:pt idx="0">
                  <c:v>PORCENTAJE </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'comunicacion telefonica'!$F$10:$F$13</c:f>
              <c:strCache>
                <c:ptCount val="4"/>
                <c:pt idx="0">
                  <c:v>LLAMADAS RECIBIDAS</c:v>
                </c:pt>
                <c:pt idx="1">
                  <c:v>LLAMADAS REALIZADAS</c:v>
                </c:pt>
                <c:pt idx="2">
                  <c:v>LLAMADAS PERDIDAS</c:v>
                </c:pt>
                <c:pt idx="3">
                  <c:v>TOTAL DE LLAMADAS</c:v>
                </c:pt>
              </c:strCache>
            </c:strRef>
          </c:cat>
          <c:val>
            <c:numRef>
              <c:f>'comunicacion telefonica'!$H$10:$H$13</c:f>
              <c:numCache>
                <c:formatCode>0%</c:formatCode>
                <c:ptCount val="4"/>
                <c:pt idx="0">
                  <c:v>0.59459459459459463</c:v>
                </c:pt>
                <c:pt idx="1">
                  <c:v>0.2810810810810811</c:v>
                </c:pt>
                <c:pt idx="2">
                  <c:v>0.12432432432432433</c:v>
                </c:pt>
                <c:pt idx="3">
                  <c:v>1</c:v>
                </c:pt>
              </c:numCache>
            </c:numRef>
          </c:val>
          <c:extLst>
            <c:ext xmlns:c16="http://schemas.microsoft.com/office/drawing/2014/chart" uri="{C3380CC4-5D6E-409C-BE32-E72D297353CC}">
              <c16:uniqueId val="{00000001-49DE-4249-B82C-683175CA56A7}"/>
            </c:ext>
          </c:extLst>
        </c:ser>
        <c:dLbls>
          <c:showLegendKey val="0"/>
          <c:showVal val="1"/>
          <c:showCatName val="0"/>
          <c:showSerName val="0"/>
          <c:showPercent val="0"/>
          <c:showBubbleSize val="0"/>
        </c:dLbls>
        <c:gapWidth val="150"/>
        <c:shape val="box"/>
        <c:axId val="-217036896"/>
        <c:axId val="-217039616"/>
        <c:axId val="0"/>
      </c:bar3DChart>
      <c:catAx>
        <c:axId val="-2170368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39616"/>
        <c:crosses val="autoZero"/>
        <c:auto val="1"/>
        <c:lblAlgn val="ctr"/>
        <c:lblOffset val="100"/>
        <c:noMultiLvlLbl val="0"/>
      </c:catAx>
      <c:valAx>
        <c:axId val="-217039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368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CO"/>
              <a:t>Correos Institucionales</a:t>
            </a:r>
          </a:p>
        </c:rich>
      </c:tx>
      <c:layout>
        <c:manualLayout>
          <c:xMode val="edge"/>
          <c:yMode val="edge"/>
          <c:x val="0.28244953101792508"/>
          <c:y val="4.020100502512562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percentStacked"/>
        <c:varyColors val="0"/>
        <c:ser>
          <c:idx val="0"/>
          <c:order val="0"/>
          <c:tx>
            <c:strRef>
              <c:f>'canales de comun virtual DICIEM'!$G$9</c:f>
              <c:strCache>
                <c:ptCount val="1"/>
                <c:pt idx="0">
                  <c:v>CANTIDAD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'canales de comun virtual DICIEM'!$F$10:$F$12</c:f>
              <c:strCache>
                <c:ptCount val="3"/>
                <c:pt idx="0">
                  <c:v>atencionalusuario@itp.edu.co</c:v>
                </c:pt>
                <c:pt idx="1">
                  <c:v>notificacionesjudiciales@itp.edu.co</c:v>
                </c:pt>
                <c:pt idx="2">
                  <c:v>TOTAL VIRTUAL </c:v>
                </c:pt>
              </c:strCache>
            </c:strRef>
          </c:cat>
          <c:val>
            <c:numRef>
              <c:f>'canales de comun virtual DICIEM'!$G$10:$G$12</c:f>
              <c:numCache>
                <c:formatCode>General</c:formatCode>
                <c:ptCount val="3"/>
                <c:pt idx="0">
                  <c:v>120</c:v>
                </c:pt>
                <c:pt idx="1">
                  <c:v>4</c:v>
                </c:pt>
                <c:pt idx="2">
                  <c:v>124</c:v>
                </c:pt>
              </c:numCache>
            </c:numRef>
          </c:val>
          <c:extLst>
            <c:ext xmlns:c16="http://schemas.microsoft.com/office/drawing/2014/chart" uri="{C3380CC4-5D6E-409C-BE32-E72D297353CC}">
              <c16:uniqueId val="{00000000-0C4C-4577-BC27-84552DB99CE6}"/>
            </c:ext>
          </c:extLst>
        </c:ser>
        <c:ser>
          <c:idx val="1"/>
          <c:order val="1"/>
          <c:tx>
            <c:strRef>
              <c:f>'canales de comun virtual DICIEM'!$H$9</c:f>
              <c:strCache>
                <c:ptCount val="1"/>
                <c:pt idx="0">
                  <c:v>PORCENTAJE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'canales de comun virtual DICIEM'!$F$10:$F$12</c:f>
              <c:strCache>
                <c:ptCount val="3"/>
                <c:pt idx="0">
                  <c:v>atencionalusuario@itp.edu.co</c:v>
                </c:pt>
                <c:pt idx="1">
                  <c:v>notificacionesjudiciales@itp.edu.co</c:v>
                </c:pt>
                <c:pt idx="2">
                  <c:v>TOTAL VIRTUAL </c:v>
                </c:pt>
              </c:strCache>
            </c:strRef>
          </c:cat>
          <c:val>
            <c:numRef>
              <c:f>'canales de comun virtual DICIEM'!$H$10:$H$12</c:f>
              <c:numCache>
                <c:formatCode>0%</c:formatCode>
                <c:ptCount val="3"/>
                <c:pt idx="0">
                  <c:v>0.97399999999999998</c:v>
                </c:pt>
                <c:pt idx="1">
                  <c:v>2.5899999999999999E-2</c:v>
                </c:pt>
                <c:pt idx="2">
                  <c:v>1</c:v>
                </c:pt>
              </c:numCache>
            </c:numRef>
          </c:val>
          <c:extLst>
            <c:ext xmlns:c16="http://schemas.microsoft.com/office/drawing/2014/chart" uri="{C3380CC4-5D6E-409C-BE32-E72D297353CC}">
              <c16:uniqueId val="{00000001-0C4C-4577-BC27-84552DB99CE6}"/>
            </c:ext>
          </c:extLst>
        </c:ser>
        <c:dLbls>
          <c:showLegendKey val="0"/>
          <c:showVal val="1"/>
          <c:showCatName val="0"/>
          <c:showSerName val="0"/>
          <c:showPercent val="0"/>
          <c:showBubbleSize val="0"/>
        </c:dLbls>
        <c:gapWidth val="150"/>
        <c:overlap val="100"/>
        <c:axId val="-217026560"/>
        <c:axId val="-217037984"/>
      </c:barChart>
      <c:catAx>
        <c:axId val="-21702656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37984"/>
        <c:crosses val="autoZero"/>
        <c:auto val="1"/>
        <c:lblAlgn val="ctr"/>
        <c:lblOffset val="100"/>
        <c:noMultiLvlLbl val="0"/>
      </c:catAx>
      <c:valAx>
        <c:axId val="-2170379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26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CO"/>
              <a:t>PQRSD POR MODALIDAD DE PETICIÓN</a:t>
            </a:r>
          </a:p>
        </c:rich>
      </c:tx>
      <c:layout>
        <c:manualLayout>
          <c:xMode val="edge"/>
          <c:yMode val="edge"/>
          <c:x val="0.2828524232214899"/>
          <c:y val="3.9072024046215743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2055988735401969E-2"/>
          <c:y val="7.0640732722066474E-2"/>
          <c:w val="0.85575523610334536"/>
          <c:h val="0.75348202616009341"/>
        </c:manualLayout>
      </c:layout>
      <c:bar3DChart>
        <c:barDir val="col"/>
        <c:grouping val="clustered"/>
        <c:varyColors val="0"/>
        <c:ser>
          <c:idx val="0"/>
          <c:order val="0"/>
          <c:tx>
            <c:strRef>
              <c:f>'2022'!$G$9</c:f>
              <c:strCache>
                <c:ptCount val="1"/>
                <c:pt idx="0">
                  <c:v>CANTIDAD</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'2022'!$F$10:$F$16</c:f>
              <c:strCache>
                <c:ptCount val="7"/>
                <c:pt idx="0">
                  <c:v>PETICIONES DE INFORMACION</c:v>
                </c:pt>
                <c:pt idx="1">
                  <c:v>PETICIONES DE INTERES GENERAL</c:v>
                </c:pt>
                <c:pt idx="2">
                  <c:v>QUEJAS </c:v>
                </c:pt>
                <c:pt idx="3">
                  <c:v>RECLAMOS</c:v>
                </c:pt>
                <c:pt idx="4">
                  <c:v>SUGERENCIAS </c:v>
                </c:pt>
                <c:pt idx="5">
                  <c:v>DENUNCIAS</c:v>
                </c:pt>
                <c:pt idx="6">
                  <c:v>OTRO</c:v>
                </c:pt>
              </c:strCache>
            </c:strRef>
          </c:cat>
          <c:val>
            <c:numRef>
              <c:f>'2022'!$G$10:$G$16</c:f>
              <c:numCache>
                <c:formatCode>0</c:formatCode>
                <c:ptCount val="7"/>
                <c:pt idx="0">
                  <c:v>25</c:v>
                </c:pt>
                <c:pt idx="1">
                  <c:v>145</c:v>
                </c:pt>
                <c:pt idx="2">
                  <c:v>0</c:v>
                </c:pt>
                <c:pt idx="3">
                  <c:v>4</c:v>
                </c:pt>
                <c:pt idx="4">
                  <c:v>0</c:v>
                </c:pt>
                <c:pt idx="5">
                  <c:v>0</c:v>
                </c:pt>
                <c:pt idx="6">
                  <c:v>65</c:v>
                </c:pt>
              </c:numCache>
            </c:numRef>
          </c:val>
          <c:extLst>
            <c:ext xmlns:c16="http://schemas.microsoft.com/office/drawing/2014/chart" uri="{C3380CC4-5D6E-409C-BE32-E72D297353CC}">
              <c16:uniqueId val="{00000000-2A46-4938-B74C-6F8DD89FE6A3}"/>
            </c:ext>
          </c:extLst>
        </c:ser>
        <c:ser>
          <c:idx val="1"/>
          <c:order val="1"/>
          <c:tx>
            <c:strRef>
              <c:f>'2022'!$H$9</c:f>
              <c:strCache>
                <c:ptCount val="1"/>
                <c:pt idx="0">
                  <c:v>PORCENTAJE </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'2022'!$F$10:$F$16</c:f>
              <c:strCache>
                <c:ptCount val="7"/>
                <c:pt idx="0">
                  <c:v>PETICIONES DE INFORMACION</c:v>
                </c:pt>
                <c:pt idx="1">
                  <c:v>PETICIONES DE INTERES GENERAL</c:v>
                </c:pt>
                <c:pt idx="2">
                  <c:v>QUEJAS </c:v>
                </c:pt>
                <c:pt idx="3">
                  <c:v>RECLAMOS</c:v>
                </c:pt>
                <c:pt idx="4">
                  <c:v>SUGERENCIAS </c:v>
                </c:pt>
                <c:pt idx="5">
                  <c:v>DENUNCIAS</c:v>
                </c:pt>
                <c:pt idx="6">
                  <c:v>OTRO</c:v>
                </c:pt>
              </c:strCache>
            </c:strRef>
          </c:cat>
          <c:val>
            <c:numRef>
              <c:f>'2022'!$H$10:$H$16</c:f>
              <c:numCache>
                <c:formatCode>0%</c:formatCode>
                <c:ptCount val="7"/>
                <c:pt idx="0">
                  <c:v>0.10460251046025104</c:v>
                </c:pt>
                <c:pt idx="1">
                  <c:v>0.60669456066945604</c:v>
                </c:pt>
                <c:pt idx="2">
                  <c:v>0</c:v>
                </c:pt>
                <c:pt idx="3">
                  <c:v>1.6736401673640166E-2</c:v>
                </c:pt>
                <c:pt idx="4">
                  <c:v>0</c:v>
                </c:pt>
                <c:pt idx="5">
                  <c:v>0</c:v>
                </c:pt>
                <c:pt idx="6">
                  <c:v>0.27196652719665271</c:v>
                </c:pt>
              </c:numCache>
            </c:numRef>
          </c:val>
          <c:extLst>
            <c:ext xmlns:c16="http://schemas.microsoft.com/office/drawing/2014/chart" uri="{C3380CC4-5D6E-409C-BE32-E72D297353CC}">
              <c16:uniqueId val="{00000001-2A46-4938-B74C-6F8DD89FE6A3}"/>
            </c:ext>
          </c:extLst>
        </c:ser>
        <c:dLbls>
          <c:showLegendKey val="0"/>
          <c:showVal val="1"/>
          <c:showCatName val="0"/>
          <c:showSerName val="0"/>
          <c:showPercent val="0"/>
          <c:showBubbleSize val="0"/>
        </c:dLbls>
        <c:gapWidth val="65"/>
        <c:shape val="box"/>
        <c:axId val="-217030368"/>
        <c:axId val="-217033088"/>
        <c:axId val="0"/>
      </c:bar3DChart>
      <c:catAx>
        <c:axId val="-2170303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CO"/>
          </a:p>
        </c:txPr>
        <c:crossAx val="-217033088"/>
        <c:crosses val="autoZero"/>
        <c:auto val="1"/>
        <c:lblAlgn val="ctr"/>
        <c:lblOffset val="100"/>
        <c:noMultiLvlLbl val="0"/>
      </c:catAx>
      <c:valAx>
        <c:axId val="-217033088"/>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crossAx val="-217030368"/>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cap="none" spc="50" baseline="0">
                <a:solidFill>
                  <a:schemeClr val="tx1">
                    <a:lumMod val="65000"/>
                    <a:lumOff val="35000"/>
                  </a:schemeClr>
                </a:solidFill>
                <a:latin typeface="+mn-lt"/>
                <a:ea typeface="+mn-ea"/>
                <a:cs typeface="+mn-cs"/>
              </a:defRPr>
            </a:pPr>
            <a:r>
              <a:rPr lang="es-ES"/>
              <a:t>PETICIONES SIN ATENDER</a:t>
            </a:r>
          </a:p>
        </c:rich>
      </c:tx>
      <c:layout/>
      <c:overlay val="0"/>
      <c:spPr>
        <a:noFill/>
        <a:ln>
          <a:noFill/>
        </a:ln>
        <a:effectLst/>
      </c:spPr>
      <c:txPr>
        <a:bodyPr rot="0" spcFirstLastPara="1" vertOverflow="ellipsis" vert="horz" wrap="square" anchor="ctr" anchorCtr="1"/>
        <a:lstStyle/>
        <a:p>
          <a:pPr>
            <a:defRPr sz="1600" b="0" i="0" u="none" strike="noStrike" kern="1200" cap="none" spc="5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solidFill>
          <a:schemeClr val="lt1">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spPr>
            <a:solidFill>
              <a:schemeClr val="accent1"/>
            </a:solidFill>
            <a:ln>
              <a:solidFill>
                <a:schemeClr val="accent1">
                  <a:lumMod val="75000"/>
                </a:schemeClr>
              </a:solidFill>
            </a:ln>
            <a:effectLst/>
            <a:scene3d>
              <a:camera prst="orthographicFront"/>
              <a:lightRig rig="threePt" dir="t"/>
            </a:scene3d>
            <a:sp3d prstMaterial="translucentPowder">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'Peticiones por dependencia'!$G$10:$G$24</c:f>
              <c:numCache>
                <c:formatCode>General</c:formatCode>
                <c:ptCount val="15"/>
                <c:pt idx="0">
                  <c:v>0</c:v>
                </c:pt>
                <c:pt idx="1">
                  <c:v>2</c:v>
                </c:pt>
                <c:pt idx="2">
                  <c:v>3</c:v>
                </c:pt>
                <c:pt idx="3">
                  <c:v>0</c:v>
                </c:pt>
                <c:pt idx="4">
                  <c:v>0</c:v>
                </c:pt>
                <c:pt idx="5">
                  <c:v>2</c:v>
                </c:pt>
                <c:pt idx="6">
                  <c:v>0</c:v>
                </c:pt>
                <c:pt idx="7">
                  <c:v>0</c:v>
                </c:pt>
                <c:pt idx="8">
                  <c:v>0</c:v>
                </c:pt>
                <c:pt idx="9">
                  <c:v>0</c:v>
                </c:pt>
                <c:pt idx="10">
                  <c:v>0</c:v>
                </c:pt>
                <c:pt idx="11">
                  <c:v>0</c:v>
                </c:pt>
                <c:pt idx="12">
                  <c:v>0</c:v>
                </c:pt>
                <c:pt idx="13">
                  <c:v>0</c:v>
                </c:pt>
                <c:pt idx="14">
                  <c:v>2</c:v>
                </c:pt>
              </c:numCache>
            </c:numRef>
          </c:val>
          <c:extLst>
            <c:ext xmlns:c16="http://schemas.microsoft.com/office/drawing/2014/chart" uri="{C3380CC4-5D6E-409C-BE32-E72D297353CC}">
              <c16:uniqueId val="{00000000-77B6-4AA1-9EC3-A6B0BC6A1D29}"/>
            </c:ext>
          </c:extLst>
        </c:ser>
        <c:dLbls>
          <c:showLegendKey val="0"/>
          <c:showVal val="1"/>
          <c:showCatName val="0"/>
          <c:showSerName val="0"/>
          <c:showPercent val="0"/>
          <c:showBubbleSize val="0"/>
        </c:dLbls>
        <c:gapWidth val="150"/>
        <c:shape val="box"/>
        <c:axId val="-1684303488"/>
        <c:axId val="-1684294784"/>
        <c:axId val="-212777232"/>
      </c:bar3DChart>
      <c:catAx>
        <c:axId val="-1684303488"/>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crossAx val="-1684294784"/>
        <c:crosses val="autoZero"/>
        <c:auto val="1"/>
        <c:lblAlgn val="ctr"/>
        <c:lblOffset val="100"/>
        <c:noMultiLvlLbl val="0"/>
      </c:catAx>
      <c:valAx>
        <c:axId val="-168429478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crossAx val="-1684303488"/>
        <c:crosses val="autoZero"/>
        <c:crossBetween val="between"/>
      </c:valAx>
      <c:serAx>
        <c:axId val="-212777232"/>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crossAx val="-1684294784"/>
        <c:crosses val="autoZero"/>
      </c:serAx>
      <c:spPr>
        <a:noFill/>
        <a:ln>
          <a:noFill/>
        </a:ln>
        <a:effectLst/>
      </c:spPr>
    </c:plotArea>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92">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lumMod val="75000"/>
          </a:schemeClr>
        </a:solidFill>
      </a:ln>
    </cs:spPr>
  </cs:dataPoint>
  <cs:dataPoint3D>
    <cs:lnRef idx="0">
      <cs:styleClr val="auto"/>
    </cs:lnRef>
    <cs:fillRef idx="0">
      <cs:styleClr val="auto"/>
    </cs:fillRef>
    <cs:effectRef idx="0"/>
    <cs:fontRef idx="minor">
      <a:schemeClr val="tx1"/>
    </cs:fontRef>
    <cs:spPr>
      <a:solidFill>
        <a:schemeClr val="phClr"/>
      </a:solidFill>
      <a:ln>
        <a:solidFill>
          <a:schemeClr val="phClr">
            <a:lumMod val="75000"/>
          </a:schemeClr>
        </a:solidFill>
      </a:ln>
      <a:scene3d>
        <a:camera prst="orthographicFront"/>
        <a:lightRig rig="threePt" dir="t"/>
      </a:scene3d>
      <a:sp3d prstMaterial="translucentPowder"/>
    </cs:spPr>
  </cs:dataPoint3D>
  <cs:dataPointLine>
    <cs:lnRef idx="0">
      <cs:styleClr val="auto"/>
    </cs:lnRef>
    <cs:fillRef idx="0"/>
    <cs:effectRef idx="0"/>
    <cs:fontRef idx="minor">
      <a:schemeClr val="tx1"/>
    </cs:fontRef>
    <cs:spPr>
      <a:ln w="28575" cap="rnd">
        <a:solidFill>
          <a:schemeClr val="phClr">
            <a:alpha val="70000"/>
          </a:schemeClr>
        </a:solidFill>
        <a:round/>
      </a:ln>
    </cs:spPr>
  </cs:dataPointLine>
  <cs:dataPointMarker>
    <cs:lnRef idx="0">
      <cs:styleClr val="auto"/>
    </cs:lnRef>
    <cs:fillRef idx="0">
      <cs:styleClr val="auto"/>
    </cs:fillRef>
    <cs:effectRef idx="0"/>
    <cs:fontRef idx="minor">
      <a:schemeClr val="dk1"/>
    </cs:fontRef>
    <cs:spPr>
      <a:solidFill>
        <a:schemeClr val="phClr">
          <a:alpha val="70000"/>
        </a:schemeClr>
      </a:solidFill>
      <a:ln>
        <a:solidFill>
          <a:schemeClr val="phClr">
            <a:lumMod val="7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tx1"/>
    </cs:fontRef>
    <cs:spPr>
      <a:solidFill>
        <a:schemeClr val="lt1">
          <a:alpha val="27000"/>
        </a:schemeClr>
      </a:solidFill>
      <a:sp3d/>
    </cs:spPr>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0" kern="1200" cap="none"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tx1"/>
    </cs:fontRef>
    <cs:spPr>
      <a:sp3d/>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882374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983693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indent="0">
              <a:buNone/>
            </a:pPr>
            <a:endParaRPr lang="es-CO" dirty="0"/>
          </a:p>
        </p:txBody>
      </p:sp>
    </p:spTree>
    <p:extLst>
      <p:ext uri="{BB962C8B-B14F-4D97-AF65-F5344CB8AC3E}">
        <p14:creationId xmlns:p14="http://schemas.microsoft.com/office/powerpoint/2010/main" val="3305726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1"/>
        <p:cNvGrpSpPr/>
        <p:nvPr/>
      </p:nvGrpSpPr>
      <p:grpSpPr>
        <a:xfrm>
          <a:off x="0" y="0"/>
          <a:ext cx="0" cy="0"/>
          <a:chOff x="0" y="0"/>
          <a:chExt cx="0" cy="0"/>
        </a:xfrm>
      </p:grpSpPr>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4"/>
          <p:cNvSpPr>
            <a:spLocks noGrp="1"/>
          </p:cNvSpPr>
          <p:nvPr>
            <p:ph type="pic" idx="2"/>
          </p:nvPr>
        </p:nvSpPr>
        <p:spPr>
          <a:xfrm>
            <a:off x="5183188" y="987425"/>
            <a:ext cx="6172200" cy="4873625"/>
          </a:xfrm>
          <a:prstGeom prst="rect">
            <a:avLst/>
          </a:prstGeom>
          <a:noFill/>
          <a:ln>
            <a:noFill/>
          </a:ln>
        </p:spPr>
      </p:sp>
      <p:sp>
        <p:nvSpPr>
          <p:cNvPr id="66" name="Google Shape;66;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82"/>
        <p:cNvGrpSpPr/>
        <p:nvPr/>
      </p:nvGrpSpPr>
      <p:grpSpPr>
        <a:xfrm>
          <a:off x="0" y="0"/>
          <a:ext cx="0" cy="0"/>
          <a:chOff x="0" y="0"/>
          <a:chExt cx="0" cy="0"/>
        </a:xfrm>
      </p:grpSpPr>
      <p:pic>
        <p:nvPicPr>
          <p:cNvPr id="83" name="Google Shape;83;p17"/>
          <p:cNvPicPr preferRelativeResize="0"/>
          <p:nvPr/>
        </p:nvPicPr>
        <p:blipFill rotWithShape="1">
          <a:blip r:embed="rId2">
            <a:alphaModFix/>
          </a:blip>
          <a:srcRect/>
          <a:stretch/>
        </p:blipFill>
        <p:spPr>
          <a:xfrm>
            <a:off x="-1" y="3506372"/>
            <a:ext cx="12196275" cy="335162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5"/>
        <p:cNvGrpSpPr/>
        <p:nvPr/>
      </p:nvGrpSpPr>
      <p:grpSpPr>
        <a:xfrm>
          <a:off x="0" y="0"/>
          <a:ext cx="0" cy="0"/>
          <a:chOff x="0" y="0"/>
          <a:chExt cx="0" cy="0"/>
        </a:xfrm>
      </p:grpSpPr>
      <p:pic>
        <p:nvPicPr>
          <p:cNvPr id="16" name="Google Shape;16;p6"/>
          <p:cNvPicPr preferRelativeResize="0"/>
          <p:nvPr/>
        </p:nvPicPr>
        <p:blipFill rotWithShape="1">
          <a:blip r:embed="rId2">
            <a:alphaModFix/>
          </a:blip>
          <a:srcRect/>
          <a:stretch/>
        </p:blipFill>
        <p:spPr>
          <a:xfrm>
            <a:off x="18324" y="0"/>
            <a:ext cx="12173675" cy="686833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7"/>
        <p:cNvGrpSpPr/>
        <p:nvPr/>
      </p:nvGrpSpPr>
      <p:grpSpPr>
        <a:xfrm>
          <a:off x="0" y="0"/>
          <a:ext cx="0" cy="0"/>
          <a:chOff x="0" y="0"/>
          <a:chExt cx="0" cy="0"/>
        </a:xfrm>
      </p:grpSpPr>
      <p:sp>
        <p:nvSpPr>
          <p:cNvPr id="18" name="Google Shape;18;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2.xml"/><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chart" Target="../charts/chart3.xml"/><Relationship Id="rId5" Type="http://schemas.openxmlformats.org/officeDocument/2006/relationships/hyperlink" Target="mailto:notificacionesjudiciales@itp.edu.co" TargetMode="External"/><Relationship Id="rId10" Type="http://schemas.openxmlformats.org/officeDocument/2006/relationships/chart" Target="../charts/chart2.xml"/><Relationship Id="rId4" Type="http://schemas.openxmlformats.org/officeDocument/2006/relationships/hyperlink" Target="mailto:atencionalusuario@itp.edu.co" TargetMode="External"/><Relationship Id="rId9" Type="http://schemas.openxmlformats.org/officeDocument/2006/relationships/image" Target="../media/image7.emf"/></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chart" Target="../charts/chart4.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notesSlide" Target="../notesSlides/notesSlide3.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 y="0"/>
            <a:ext cx="12175420" cy="6858000"/>
          </a:xfrm>
          <a:prstGeom prst="rect">
            <a:avLst/>
          </a:prstGeom>
        </p:spPr>
      </p:pic>
      <p:pic>
        <p:nvPicPr>
          <p:cNvPr id="89" name="Google Shape;89;p1"/>
          <p:cNvPicPr preferRelativeResize="0"/>
          <p:nvPr/>
        </p:nvPicPr>
        <p:blipFill rotWithShape="1">
          <a:blip r:embed="rId4">
            <a:alphaModFix/>
          </a:blip>
          <a:srcRect/>
          <a:stretch/>
        </p:blipFill>
        <p:spPr>
          <a:xfrm>
            <a:off x="5284177" y="2822331"/>
            <a:ext cx="6888549" cy="4035669"/>
          </a:xfrm>
          <a:prstGeom prst="rect">
            <a:avLst/>
          </a:prstGeom>
          <a:noFill/>
          <a:ln>
            <a:noFill/>
          </a:ln>
        </p:spPr>
      </p:pic>
      <p:sp>
        <p:nvSpPr>
          <p:cNvPr id="90" name="Google Shape;90;p1"/>
          <p:cNvSpPr txBox="1"/>
          <p:nvPr/>
        </p:nvSpPr>
        <p:spPr>
          <a:xfrm>
            <a:off x="237393" y="413238"/>
            <a:ext cx="5231423" cy="2554505"/>
          </a:xfrm>
          <a:prstGeom prst="rect">
            <a:avLst/>
          </a:prstGeom>
          <a:noFill/>
          <a:ln>
            <a:noFill/>
          </a:ln>
        </p:spPr>
        <p:txBody>
          <a:bodyPr spcFirstLastPara="1" wrap="square" lIns="91425" tIns="45700" rIns="91425" bIns="45700" anchor="t" anchorCtr="0">
            <a:spAutoFit/>
          </a:bodyPr>
          <a:lstStyle/>
          <a:p>
            <a:pPr lvl="0" algn="ctr"/>
            <a:r>
              <a:rPr lang="es-CO" sz="3200" b="1" dirty="0">
                <a:solidFill>
                  <a:schemeClr val="accent1">
                    <a:lumMod val="50000"/>
                  </a:schemeClr>
                </a:solidFill>
              </a:rPr>
              <a:t>Informe de </a:t>
            </a:r>
            <a:r>
              <a:rPr lang="es-CO" sz="3200" b="1" dirty="0" smtClean="0">
                <a:solidFill>
                  <a:schemeClr val="accent1">
                    <a:lumMod val="50000"/>
                  </a:schemeClr>
                </a:solidFill>
              </a:rPr>
              <a:t>Peticiones, Quejas, </a:t>
            </a:r>
            <a:r>
              <a:rPr lang="es-CO" sz="3200" b="1" dirty="0">
                <a:solidFill>
                  <a:schemeClr val="accent1">
                    <a:lumMod val="50000"/>
                  </a:schemeClr>
                </a:solidFill>
              </a:rPr>
              <a:t>Reclamos,</a:t>
            </a:r>
          </a:p>
          <a:p>
            <a:pPr lvl="0" algn="ctr"/>
            <a:r>
              <a:rPr lang="es-CO" sz="3200" b="1" dirty="0">
                <a:solidFill>
                  <a:schemeClr val="accent1">
                    <a:lumMod val="50000"/>
                  </a:schemeClr>
                </a:solidFill>
              </a:rPr>
              <a:t>Sugerencias y Denuncias</a:t>
            </a:r>
          </a:p>
          <a:p>
            <a:pPr lvl="0" algn="ctr"/>
            <a:r>
              <a:rPr lang="es-CO" sz="3200" b="1" dirty="0">
                <a:solidFill>
                  <a:schemeClr val="accent1">
                    <a:lumMod val="50000"/>
                  </a:schemeClr>
                </a:solidFill>
              </a:rPr>
              <a:t>(PQRSD</a:t>
            </a:r>
            <a:r>
              <a:rPr lang="es-CO" sz="3200" b="1" dirty="0" smtClean="0">
                <a:solidFill>
                  <a:schemeClr val="accent1">
                    <a:lumMod val="50000"/>
                  </a:schemeClr>
                </a:solidFill>
              </a:rPr>
              <a:t>)</a:t>
            </a:r>
          </a:p>
          <a:p>
            <a:pPr lvl="0" algn="ctr"/>
            <a:r>
              <a:rPr lang="es-CO" sz="3200" b="1" dirty="0" smtClean="0">
                <a:solidFill>
                  <a:schemeClr val="accent1">
                    <a:lumMod val="50000"/>
                  </a:schemeClr>
                </a:solidFill>
              </a:rPr>
              <a:t> DICIEMBRE/2022</a:t>
            </a:r>
            <a:endParaRPr sz="3200" b="1" i="0" u="none" strike="noStrike" cap="none" dirty="0">
              <a:solidFill>
                <a:schemeClr val="accent1">
                  <a:lumMod val="50000"/>
                </a:schemeClr>
              </a:solidFill>
              <a:sym typeface="Arial"/>
            </a:endParaRPr>
          </a:p>
        </p:txBody>
      </p:sp>
      <p:sp>
        <p:nvSpPr>
          <p:cNvPr id="7" name="Google Shape;90;p1"/>
          <p:cNvSpPr txBox="1"/>
          <p:nvPr/>
        </p:nvSpPr>
        <p:spPr>
          <a:xfrm>
            <a:off x="6832243" y="5196253"/>
            <a:ext cx="3792415" cy="784790"/>
          </a:xfrm>
          <a:prstGeom prst="rect">
            <a:avLst/>
          </a:prstGeom>
          <a:noFill/>
          <a:ln>
            <a:noFill/>
          </a:ln>
        </p:spPr>
        <p:txBody>
          <a:bodyPr spcFirstLastPara="1" wrap="square" lIns="91425" tIns="45700" rIns="91425" bIns="45700" anchor="t" anchorCtr="0">
            <a:spAutoFit/>
          </a:bodyPr>
          <a:lstStyle/>
          <a:p>
            <a:pPr algn="ctr"/>
            <a:r>
              <a:rPr lang="es-CO" sz="1100" b="1" dirty="0">
                <a:solidFill>
                  <a:schemeClr val="accent1">
                    <a:lumMod val="75000"/>
                  </a:schemeClr>
                </a:solidFill>
              </a:rPr>
              <a:t>OFICINA DE ATENCIÓN AL USUARIO INSTITUTO TECNOLÓGICO DEL PUTUMAYO</a:t>
            </a:r>
            <a:endParaRPr lang="es-CO" sz="1100" dirty="0">
              <a:solidFill>
                <a:schemeClr val="accent1">
                  <a:lumMod val="75000"/>
                </a:schemeClr>
              </a:solidFill>
            </a:endParaRPr>
          </a:p>
          <a:p>
            <a:pPr algn="ctr"/>
            <a:r>
              <a:rPr lang="es-CO" sz="1100" b="1" dirty="0">
                <a:solidFill>
                  <a:schemeClr val="accent1">
                    <a:lumMod val="75000"/>
                  </a:schemeClr>
                </a:solidFill>
              </a:rPr>
              <a:t>RESOLUCIONES </a:t>
            </a:r>
            <a:r>
              <a:rPr lang="es-CO" sz="1100" b="1" dirty="0" err="1">
                <a:solidFill>
                  <a:schemeClr val="accent1">
                    <a:lumMod val="75000"/>
                  </a:schemeClr>
                </a:solidFill>
              </a:rPr>
              <a:t>Nros</a:t>
            </a:r>
            <a:r>
              <a:rPr lang="es-CO" sz="1100" b="1" dirty="0">
                <a:solidFill>
                  <a:schemeClr val="accent1">
                    <a:lumMod val="75000"/>
                  </a:schemeClr>
                </a:solidFill>
              </a:rPr>
              <a:t>. 0316/2015 - 0070/2016</a:t>
            </a:r>
            <a:endParaRPr lang="es-CO" sz="1100" dirty="0">
              <a:solidFill>
                <a:schemeClr val="accent1">
                  <a:lumMod val="75000"/>
                </a:schemeClr>
              </a:solidFill>
            </a:endParaRPr>
          </a:p>
          <a:p>
            <a:pPr lvl="0" algn="ctr"/>
            <a:endParaRPr sz="1200" b="1" i="0" u="none" strike="noStrike" cap="none" dirty="0">
              <a:solidFill>
                <a:schemeClr val="accent1">
                  <a:lumMod val="75000"/>
                </a:schemeClr>
              </a:solidFil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p:cNvPicPr>
            <a:picLocks noChangeAspect="1"/>
          </p:cNvPicPr>
          <p:nvPr/>
        </p:nvPicPr>
        <p:blipFill>
          <a:blip r:embed="rId2"/>
          <a:stretch>
            <a:fillRect/>
          </a:stretch>
        </p:blipFill>
        <p:spPr>
          <a:xfrm>
            <a:off x="63491" y="2181364"/>
            <a:ext cx="4248727" cy="4018756"/>
          </a:xfrm>
          <a:prstGeom prst="rect">
            <a:avLst/>
          </a:prstGeom>
        </p:spPr>
      </p:pic>
      <p:sp>
        <p:nvSpPr>
          <p:cNvPr id="3" name="Freeform 1">
            <a:extLst>
              <a:ext uri="{FF2B5EF4-FFF2-40B4-BE49-F238E27FC236}">
                <a16:creationId xmlns:a16="http://schemas.microsoft.com/office/drawing/2014/main" id="{DB5E2079-2B1E-492E-8572-B1B0CF2834C1}"/>
              </a:ext>
            </a:extLst>
          </p:cNvPr>
          <p:cNvSpPr>
            <a:spLocks noChangeArrowheads="1"/>
          </p:cNvSpPr>
          <p:nvPr/>
        </p:nvSpPr>
        <p:spPr bwMode="auto">
          <a:xfrm>
            <a:off x="3102199" y="261352"/>
            <a:ext cx="8662004" cy="2388272"/>
          </a:xfrm>
          <a:custGeom>
            <a:avLst/>
            <a:gdLst>
              <a:gd name="T0" fmla="*/ 8738 w 9561"/>
              <a:gd name="T1" fmla="*/ 0 h 3221"/>
              <a:gd name="T2" fmla="*/ 9560 w 9561"/>
              <a:gd name="T3" fmla="*/ 1610 h 3221"/>
              <a:gd name="T4" fmla="*/ 8738 w 9561"/>
              <a:gd name="T5" fmla="*/ 3220 h 3221"/>
              <a:gd name="T6" fmla="*/ 0 w 9561"/>
              <a:gd name="T7" fmla="*/ 3220 h 3221"/>
              <a:gd name="T8" fmla="*/ 0 w 9561"/>
              <a:gd name="T9" fmla="*/ 0 h 3221"/>
              <a:gd name="T10" fmla="*/ 8738 w 9561"/>
              <a:gd name="T11" fmla="*/ 0 h 3221"/>
            </a:gdLst>
            <a:ahLst/>
            <a:cxnLst>
              <a:cxn ang="0">
                <a:pos x="T0" y="T1"/>
              </a:cxn>
              <a:cxn ang="0">
                <a:pos x="T2" y="T3"/>
              </a:cxn>
              <a:cxn ang="0">
                <a:pos x="T4" y="T5"/>
              </a:cxn>
              <a:cxn ang="0">
                <a:pos x="T6" y="T7"/>
              </a:cxn>
              <a:cxn ang="0">
                <a:pos x="T8" y="T9"/>
              </a:cxn>
              <a:cxn ang="0">
                <a:pos x="T10" y="T11"/>
              </a:cxn>
            </a:cxnLst>
            <a:rect l="0" t="0" r="r" b="b"/>
            <a:pathLst>
              <a:path w="9561" h="3221">
                <a:moveTo>
                  <a:pt x="8738" y="0"/>
                </a:moveTo>
                <a:lnTo>
                  <a:pt x="9560" y="1610"/>
                </a:lnTo>
                <a:lnTo>
                  <a:pt x="8738" y="3220"/>
                </a:lnTo>
                <a:lnTo>
                  <a:pt x="0" y="3220"/>
                </a:lnTo>
                <a:lnTo>
                  <a:pt x="0" y="0"/>
                </a:lnTo>
                <a:lnTo>
                  <a:pt x="8738" y="0"/>
                </a:lnTo>
              </a:path>
            </a:pathLst>
          </a:custGeom>
          <a:solidFill>
            <a:schemeClr val="accent1">
              <a:lumMod val="40000"/>
              <a:lumOff val="60000"/>
            </a:schemeClr>
          </a:solidFill>
          <a:ln>
            <a:noFill/>
          </a:ln>
          <a:effectLst/>
        </p:spPr>
        <p:txBody>
          <a:bodyPr wrap="none" anchor="ctr"/>
          <a:lstStyle/>
          <a:p>
            <a:pPr algn="just"/>
            <a:r>
              <a:rPr lang="es-CO" dirty="0" smtClean="0"/>
              <a:t>              </a:t>
            </a:r>
          </a:p>
          <a:p>
            <a:pPr algn="just"/>
            <a:endParaRPr lang="es-CO" dirty="0"/>
          </a:p>
          <a:p>
            <a:pPr algn="just"/>
            <a:r>
              <a:rPr lang="es-CO" dirty="0" smtClean="0"/>
              <a:t>              El </a:t>
            </a:r>
            <a:r>
              <a:rPr lang="es-CO" dirty="0"/>
              <a:t>presente documento corresponde al Informe de Peticiones, Quejas,</a:t>
            </a:r>
          </a:p>
          <a:p>
            <a:pPr algn="just"/>
            <a:r>
              <a:rPr lang="es-CO" dirty="0" smtClean="0"/>
              <a:t>              Reclamos</a:t>
            </a:r>
            <a:r>
              <a:rPr lang="es-CO" dirty="0"/>
              <a:t>, Sugerencias y Denuncias (PQRSD) recibidas y atendidas por </a:t>
            </a:r>
            <a:r>
              <a:rPr lang="es-CO" dirty="0" smtClean="0"/>
              <a:t>la</a:t>
            </a:r>
            <a:endParaRPr lang="es-CO" dirty="0"/>
          </a:p>
          <a:p>
            <a:pPr algn="just"/>
            <a:r>
              <a:rPr lang="es-CO" dirty="0" smtClean="0"/>
              <a:t>              Oficina de atención al usuario del Instituto Tecnológico del Putumayo </a:t>
            </a:r>
            <a:endParaRPr lang="es-CO" dirty="0"/>
          </a:p>
          <a:p>
            <a:pPr algn="just"/>
            <a:r>
              <a:rPr lang="es-CO" dirty="0" smtClean="0"/>
              <a:t>              Correspondiente al mes de Diciembre de 2022.</a:t>
            </a:r>
            <a:r>
              <a:rPr lang="es-CO" dirty="0"/>
              <a:t> </a:t>
            </a:r>
            <a:endParaRPr lang="es-CO" dirty="0" smtClean="0"/>
          </a:p>
          <a:p>
            <a:pPr algn="just"/>
            <a:endParaRPr lang="es-CO" dirty="0"/>
          </a:p>
          <a:p>
            <a:pPr algn="just"/>
            <a:r>
              <a:rPr lang="es-CO" dirty="0" smtClean="0"/>
              <a:t>               De </a:t>
            </a:r>
            <a:r>
              <a:rPr lang="es-CO" dirty="0"/>
              <a:t>acuerdo con los datos </a:t>
            </a:r>
            <a:r>
              <a:rPr lang="es-CO" dirty="0" smtClean="0"/>
              <a:t>arrojados por </a:t>
            </a:r>
            <a:r>
              <a:rPr lang="es-CO" dirty="0"/>
              <a:t>los canales de </a:t>
            </a:r>
            <a:r>
              <a:rPr lang="es-CO" dirty="0" smtClean="0"/>
              <a:t>atención, </a:t>
            </a:r>
          </a:p>
          <a:p>
            <a:pPr algn="just"/>
            <a:r>
              <a:rPr lang="es-CO" dirty="0"/>
              <a:t> </a:t>
            </a:r>
            <a:r>
              <a:rPr lang="es-CO" dirty="0" smtClean="0"/>
              <a:t>              durante </a:t>
            </a:r>
            <a:r>
              <a:rPr lang="es-CO" dirty="0"/>
              <a:t>en el mes </a:t>
            </a:r>
            <a:r>
              <a:rPr lang="es-CO"/>
              <a:t>de </a:t>
            </a:r>
            <a:r>
              <a:rPr lang="es-CO" smtClean="0"/>
              <a:t>Diciembre, </a:t>
            </a:r>
            <a:r>
              <a:rPr lang="es-CO" dirty="0"/>
              <a:t>se </a:t>
            </a:r>
            <a:r>
              <a:rPr lang="es-CO" dirty="0">
                <a:solidFill>
                  <a:schemeClr val="tx1"/>
                </a:solidFill>
              </a:rPr>
              <a:t>recibieron </a:t>
            </a:r>
            <a:r>
              <a:rPr lang="es-CO" dirty="0" smtClean="0">
                <a:solidFill>
                  <a:schemeClr val="tx1"/>
                </a:solidFill>
              </a:rPr>
              <a:t>(331) </a:t>
            </a:r>
            <a:r>
              <a:rPr lang="es-CO" dirty="0" smtClean="0"/>
              <a:t>PQRSD</a:t>
            </a:r>
          </a:p>
          <a:p>
            <a:pPr algn="just"/>
            <a:r>
              <a:rPr lang="es-CO" dirty="0" smtClean="0"/>
              <a:t>               garantizando el registro del 100% y teniendo en cuenta lo reportado </a:t>
            </a:r>
          </a:p>
          <a:p>
            <a:pPr algn="just"/>
            <a:r>
              <a:rPr lang="es-CO" dirty="0" smtClean="0"/>
              <a:t>               les </a:t>
            </a:r>
            <a:r>
              <a:rPr lang="es-CO" dirty="0"/>
              <a:t>fue asignado </a:t>
            </a:r>
            <a:r>
              <a:rPr lang="es-CO" dirty="0" smtClean="0"/>
              <a:t>su </a:t>
            </a:r>
            <a:r>
              <a:rPr lang="es-CO" dirty="0"/>
              <a:t>trámite, </a:t>
            </a:r>
            <a:r>
              <a:rPr lang="es-CO" dirty="0" smtClean="0"/>
              <a:t>no se negó </a:t>
            </a:r>
            <a:r>
              <a:rPr lang="es-CO" dirty="0"/>
              <a:t>el acceso a ninguna de ellas.</a:t>
            </a:r>
          </a:p>
          <a:p>
            <a:pPr algn="just"/>
            <a:r>
              <a:rPr lang="es-CO" dirty="0" smtClean="0"/>
              <a:t> </a:t>
            </a:r>
          </a:p>
        </p:txBody>
      </p:sp>
      <p:sp>
        <p:nvSpPr>
          <p:cNvPr id="4" name="Freeform 2">
            <a:extLst>
              <a:ext uri="{FF2B5EF4-FFF2-40B4-BE49-F238E27FC236}">
                <a16:creationId xmlns:a16="http://schemas.microsoft.com/office/drawing/2014/main" id="{CC16497B-B8A4-4BE6-AA2B-35896462B7BA}"/>
              </a:ext>
            </a:extLst>
          </p:cNvPr>
          <p:cNvSpPr>
            <a:spLocks noChangeArrowheads="1"/>
          </p:cNvSpPr>
          <p:nvPr/>
        </p:nvSpPr>
        <p:spPr bwMode="auto">
          <a:xfrm>
            <a:off x="10675987" y="387927"/>
            <a:ext cx="944097" cy="2111393"/>
          </a:xfrm>
          <a:custGeom>
            <a:avLst/>
            <a:gdLst>
              <a:gd name="T0" fmla="*/ 779 w 1015"/>
              <a:gd name="T1" fmla="*/ 1525 h 3050"/>
              <a:gd name="T2" fmla="*/ 0 w 1015"/>
              <a:gd name="T3" fmla="*/ 3049 h 3050"/>
              <a:gd name="T4" fmla="*/ 235 w 1015"/>
              <a:gd name="T5" fmla="*/ 3049 h 3050"/>
              <a:gd name="T6" fmla="*/ 1014 w 1015"/>
              <a:gd name="T7" fmla="*/ 1525 h 3050"/>
              <a:gd name="T8" fmla="*/ 235 w 1015"/>
              <a:gd name="T9" fmla="*/ 0 h 3050"/>
              <a:gd name="T10" fmla="*/ 0 w 1015"/>
              <a:gd name="T11" fmla="*/ 0 h 3050"/>
              <a:gd name="T12" fmla="*/ 779 w 1015"/>
              <a:gd name="T13" fmla="*/ 1525 h 3050"/>
            </a:gdLst>
            <a:ahLst/>
            <a:cxnLst>
              <a:cxn ang="0">
                <a:pos x="T0" y="T1"/>
              </a:cxn>
              <a:cxn ang="0">
                <a:pos x="T2" y="T3"/>
              </a:cxn>
              <a:cxn ang="0">
                <a:pos x="T4" y="T5"/>
              </a:cxn>
              <a:cxn ang="0">
                <a:pos x="T6" y="T7"/>
              </a:cxn>
              <a:cxn ang="0">
                <a:pos x="T8" y="T9"/>
              </a:cxn>
              <a:cxn ang="0">
                <a:pos x="T10" y="T11"/>
              </a:cxn>
              <a:cxn ang="0">
                <a:pos x="T12" y="T13"/>
              </a:cxn>
            </a:cxnLst>
            <a:rect l="0" t="0" r="r" b="b"/>
            <a:pathLst>
              <a:path w="1015" h="3050">
                <a:moveTo>
                  <a:pt x="779" y="1525"/>
                </a:moveTo>
                <a:lnTo>
                  <a:pt x="0" y="3049"/>
                </a:lnTo>
                <a:lnTo>
                  <a:pt x="235" y="3049"/>
                </a:lnTo>
                <a:lnTo>
                  <a:pt x="1014" y="1525"/>
                </a:lnTo>
                <a:lnTo>
                  <a:pt x="235" y="0"/>
                </a:lnTo>
                <a:lnTo>
                  <a:pt x="0" y="0"/>
                </a:lnTo>
                <a:lnTo>
                  <a:pt x="779" y="1525"/>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5" name="Freeform 3">
            <a:extLst>
              <a:ext uri="{FF2B5EF4-FFF2-40B4-BE49-F238E27FC236}">
                <a16:creationId xmlns:a16="http://schemas.microsoft.com/office/drawing/2014/main" id="{9959884E-D2C2-41FD-80B7-6949F84FCC41}"/>
              </a:ext>
            </a:extLst>
          </p:cNvPr>
          <p:cNvSpPr>
            <a:spLocks noChangeArrowheads="1"/>
          </p:cNvSpPr>
          <p:nvPr/>
        </p:nvSpPr>
        <p:spPr bwMode="auto">
          <a:xfrm>
            <a:off x="1924718" y="261353"/>
            <a:ext cx="1906177" cy="2015660"/>
          </a:xfrm>
          <a:custGeom>
            <a:avLst/>
            <a:gdLst>
              <a:gd name="T0" fmla="*/ 1938 w 3877"/>
              <a:gd name="T1" fmla="*/ 3876 h 3877"/>
              <a:gd name="T2" fmla="*/ 0 w 3877"/>
              <a:gd name="T3" fmla="*/ 1938 h 3877"/>
              <a:gd name="T4" fmla="*/ 1938 w 3877"/>
              <a:gd name="T5" fmla="*/ 0 h 3877"/>
              <a:gd name="T6" fmla="*/ 3876 w 3877"/>
              <a:gd name="T7" fmla="*/ 1938 h 3877"/>
              <a:gd name="T8" fmla="*/ 1938 w 3877"/>
              <a:gd name="T9" fmla="*/ 3876 h 3877"/>
            </a:gdLst>
            <a:ahLst/>
            <a:cxnLst>
              <a:cxn ang="0">
                <a:pos x="T0" y="T1"/>
              </a:cxn>
              <a:cxn ang="0">
                <a:pos x="T2" y="T3"/>
              </a:cxn>
              <a:cxn ang="0">
                <a:pos x="T4" y="T5"/>
              </a:cxn>
              <a:cxn ang="0">
                <a:pos x="T6" y="T7"/>
              </a:cxn>
              <a:cxn ang="0">
                <a:pos x="T8" y="T9"/>
              </a:cxn>
            </a:cxnLst>
            <a:rect l="0" t="0" r="r" b="b"/>
            <a:pathLst>
              <a:path w="3877" h="3877">
                <a:moveTo>
                  <a:pt x="1938" y="3876"/>
                </a:moveTo>
                <a:lnTo>
                  <a:pt x="0" y="1938"/>
                </a:lnTo>
                <a:lnTo>
                  <a:pt x="1938" y="0"/>
                </a:lnTo>
                <a:lnTo>
                  <a:pt x="3876" y="1938"/>
                </a:lnTo>
                <a:lnTo>
                  <a:pt x="1938" y="3876"/>
                </a:lnTo>
              </a:path>
            </a:pathLst>
          </a:custGeom>
          <a:solidFill>
            <a:schemeClr val="accent1">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6" name="Freeform 4">
            <a:extLst>
              <a:ext uri="{FF2B5EF4-FFF2-40B4-BE49-F238E27FC236}">
                <a16:creationId xmlns:a16="http://schemas.microsoft.com/office/drawing/2014/main" id="{87BDE64C-E863-4924-9424-BCF2EDFB8EC5}"/>
              </a:ext>
            </a:extLst>
          </p:cNvPr>
          <p:cNvSpPr>
            <a:spLocks noChangeArrowheads="1"/>
          </p:cNvSpPr>
          <p:nvPr/>
        </p:nvSpPr>
        <p:spPr bwMode="auto">
          <a:xfrm>
            <a:off x="2132512" y="526517"/>
            <a:ext cx="1529529" cy="1464920"/>
          </a:xfrm>
          <a:custGeom>
            <a:avLst/>
            <a:gdLst>
              <a:gd name="T0" fmla="*/ 1610 w 3221"/>
              <a:gd name="T1" fmla="*/ 3220 h 3221"/>
              <a:gd name="T2" fmla="*/ 0 w 3221"/>
              <a:gd name="T3" fmla="*/ 1610 h 3221"/>
              <a:gd name="T4" fmla="*/ 1610 w 3221"/>
              <a:gd name="T5" fmla="*/ 0 h 3221"/>
              <a:gd name="T6" fmla="*/ 3220 w 3221"/>
              <a:gd name="T7" fmla="*/ 1610 h 3221"/>
              <a:gd name="T8" fmla="*/ 1610 w 3221"/>
              <a:gd name="T9" fmla="*/ 3220 h 3221"/>
            </a:gdLst>
            <a:ahLst/>
            <a:cxnLst>
              <a:cxn ang="0">
                <a:pos x="T0" y="T1"/>
              </a:cxn>
              <a:cxn ang="0">
                <a:pos x="T2" y="T3"/>
              </a:cxn>
              <a:cxn ang="0">
                <a:pos x="T4" y="T5"/>
              </a:cxn>
              <a:cxn ang="0">
                <a:pos x="T6" y="T7"/>
              </a:cxn>
              <a:cxn ang="0">
                <a:pos x="T8" y="T9"/>
              </a:cxn>
            </a:cxnLst>
            <a:rect l="0" t="0" r="r" b="b"/>
            <a:pathLst>
              <a:path w="3221" h="3221">
                <a:moveTo>
                  <a:pt x="1610" y="3220"/>
                </a:moveTo>
                <a:lnTo>
                  <a:pt x="0" y="1610"/>
                </a:lnTo>
                <a:lnTo>
                  <a:pt x="1610" y="0"/>
                </a:lnTo>
                <a:lnTo>
                  <a:pt x="3220" y="1610"/>
                </a:lnTo>
                <a:lnTo>
                  <a:pt x="1610" y="322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30" name="TextBox 44">
            <a:extLst>
              <a:ext uri="{FF2B5EF4-FFF2-40B4-BE49-F238E27FC236}">
                <a16:creationId xmlns:a16="http://schemas.microsoft.com/office/drawing/2014/main" id="{0426DBF9-95AF-404A-9BEC-DA4CD7468B5E}"/>
              </a:ext>
            </a:extLst>
          </p:cNvPr>
          <p:cNvSpPr txBox="1"/>
          <p:nvPr/>
        </p:nvSpPr>
        <p:spPr>
          <a:xfrm>
            <a:off x="2554987" y="807493"/>
            <a:ext cx="598241" cy="784830"/>
          </a:xfrm>
          <a:prstGeom prst="rect">
            <a:avLst/>
          </a:prstGeom>
          <a:noFill/>
        </p:spPr>
        <p:txBody>
          <a:bodyPr wrap="none" rtlCol="0" anchor="ctr">
            <a:spAutoFit/>
          </a:bodyPr>
          <a:lstStyle/>
          <a:p>
            <a:pPr algn="ctr"/>
            <a:r>
              <a:rPr lang="en-US" sz="4500" b="1" dirty="0">
                <a:solidFill>
                  <a:schemeClr val="bg1"/>
                </a:solidFill>
                <a:latin typeface="Poppins SemiBold" pitchFamily="2" charset="77"/>
                <a:ea typeface="League Spartan" charset="0"/>
                <a:cs typeface="Poppins SemiBold" pitchFamily="2" charset="77"/>
              </a:rPr>
              <a:t>A</a:t>
            </a:r>
          </a:p>
        </p:txBody>
      </p:sp>
      <p:sp>
        <p:nvSpPr>
          <p:cNvPr id="32" name="TextBox 46">
            <a:extLst>
              <a:ext uri="{FF2B5EF4-FFF2-40B4-BE49-F238E27FC236}">
                <a16:creationId xmlns:a16="http://schemas.microsoft.com/office/drawing/2014/main" id="{4794AFEB-6C89-4E53-96F9-B5669614CA6B}"/>
              </a:ext>
            </a:extLst>
          </p:cNvPr>
          <p:cNvSpPr txBox="1"/>
          <p:nvPr/>
        </p:nvSpPr>
        <p:spPr>
          <a:xfrm>
            <a:off x="5906102" y="3798327"/>
            <a:ext cx="627096" cy="784830"/>
          </a:xfrm>
          <a:prstGeom prst="rect">
            <a:avLst/>
          </a:prstGeom>
          <a:noFill/>
        </p:spPr>
        <p:txBody>
          <a:bodyPr wrap="none" rtlCol="0" anchor="ctr">
            <a:spAutoFit/>
          </a:bodyPr>
          <a:lstStyle/>
          <a:p>
            <a:pPr algn="ctr"/>
            <a:r>
              <a:rPr lang="en-US" sz="4500" b="1" dirty="0">
                <a:solidFill>
                  <a:schemeClr val="bg1"/>
                </a:solidFill>
                <a:latin typeface="Poppins SemiBold" pitchFamily="2" charset="77"/>
                <a:ea typeface="League Spartan" charset="0"/>
                <a:cs typeface="Poppins SemiBold" pitchFamily="2" charset="77"/>
              </a:rPr>
              <a:t>C</a:t>
            </a:r>
          </a:p>
        </p:txBody>
      </p:sp>
      <p:sp>
        <p:nvSpPr>
          <p:cNvPr id="48" name="TextBox 45">
            <a:extLst>
              <a:ext uri="{FF2B5EF4-FFF2-40B4-BE49-F238E27FC236}">
                <a16:creationId xmlns:a16="http://schemas.microsoft.com/office/drawing/2014/main" id="{7A8711F0-8A6E-4BC0-8176-CD0B87FE87C8}"/>
              </a:ext>
            </a:extLst>
          </p:cNvPr>
          <p:cNvSpPr txBox="1"/>
          <p:nvPr/>
        </p:nvSpPr>
        <p:spPr>
          <a:xfrm>
            <a:off x="2924538" y="3067119"/>
            <a:ext cx="184730" cy="784830"/>
          </a:xfrm>
          <a:prstGeom prst="rect">
            <a:avLst/>
          </a:prstGeom>
          <a:noFill/>
        </p:spPr>
        <p:txBody>
          <a:bodyPr wrap="none" rtlCol="0" anchor="ctr">
            <a:spAutoFit/>
          </a:bodyPr>
          <a:lstStyle/>
          <a:p>
            <a:pPr algn="ctr"/>
            <a:endParaRPr lang="en-US" sz="4500" b="1" dirty="0">
              <a:solidFill>
                <a:schemeClr val="bg1"/>
              </a:solidFill>
              <a:latin typeface="Poppins SemiBold" pitchFamily="2" charset="77"/>
              <a:ea typeface="League Spartan" charset="0"/>
              <a:cs typeface="Poppins SemiBold" pitchFamily="2" charset="77"/>
            </a:endParaRPr>
          </a:p>
        </p:txBody>
      </p:sp>
      <p:sp>
        <p:nvSpPr>
          <p:cNvPr id="49" name="Freeform 9">
            <a:extLst>
              <a:ext uri="{FF2B5EF4-FFF2-40B4-BE49-F238E27FC236}">
                <a16:creationId xmlns:a16="http://schemas.microsoft.com/office/drawing/2014/main" id="{3529F678-957C-4957-87B3-430C81EDD9EB}"/>
              </a:ext>
            </a:extLst>
          </p:cNvPr>
          <p:cNvSpPr>
            <a:spLocks noChangeArrowheads="1"/>
          </p:cNvSpPr>
          <p:nvPr/>
        </p:nvSpPr>
        <p:spPr bwMode="auto">
          <a:xfrm>
            <a:off x="522472" y="2719470"/>
            <a:ext cx="3236442" cy="2942543"/>
          </a:xfrm>
          <a:custGeom>
            <a:avLst/>
            <a:gdLst>
              <a:gd name="T0" fmla="*/ 1610 w 3220"/>
              <a:gd name="T1" fmla="*/ 3221 h 3222"/>
              <a:gd name="T2" fmla="*/ 0 w 3220"/>
              <a:gd name="T3" fmla="*/ 1611 h 3222"/>
              <a:gd name="T4" fmla="*/ 1610 w 3220"/>
              <a:gd name="T5" fmla="*/ 0 h 3222"/>
              <a:gd name="T6" fmla="*/ 3219 w 3220"/>
              <a:gd name="T7" fmla="*/ 1611 h 3222"/>
              <a:gd name="T8" fmla="*/ 1610 w 3220"/>
              <a:gd name="T9" fmla="*/ 3221 h 3222"/>
            </a:gdLst>
            <a:ahLst/>
            <a:cxnLst>
              <a:cxn ang="0">
                <a:pos x="T0" y="T1"/>
              </a:cxn>
              <a:cxn ang="0">
                <a:pos x="T2" y="T3"/>
              </a:cxn>
              <a:cxn ang="0">
                <a:pos x="T4" y="T5"/>
              </a:cxn>
              <a:cxn ang="0">
                <a:pos x="T6" y="T7"/>
              </a:cxn>
              <a:cxn ang="0">
                <a:pos x="T8" y="T9"/>
              </a:cxn>
            </a:cxnLst>
            <a:rect l="0" t="0" r="r" b="b"/>
            <a:pathLst>
              <a:path w="3220" h="3222">
                <a:moveTo>
                  <a:pt x="1610" y="3221"/>
                </a:moveTo>
                <a:lnTo>
                  <a:pt x="0" y="1611"/>
                </a:lnTo>
                <a:lnTo>
                  <a:pt x="1610" y="0"/>
                </a:lnTo>
                <a:lnTo>
                  <a:pt x="3219" y="1611"/>
                </a:lnTo>
                <a:lnTo>
                  <a:pt x="1610" y="3221"/>
                </a:lnTo>
              </a:path>
            </a:pathLst>
          </a:custGeom>
          <a:solidFill>
            <a:schemeClr val="accent2"/>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21" name="TextBox 29">
            <a:extLst>
              <a:ext uri="{FF2B5EF4-FFF2-40B4-BE49-F238E27FC236}">
                <a16:creationId xmlns:a16="http://schemas.microsoft.com/office/drawing/2014/main" id="{A03E2A1C-4743-478B-A867-725AA05FA7CE}"/>
              </a:ext>
            </a:extLst>
          </p:cNvPr>
          <p:cNvSpPr txBox="1"/>
          <p:nvPr/>
        </p:nvSpPr>
        <p:spPr>
          <a:xfrm>
            <a:off x="579134" y="3630709"/>
            <a:ext cx="3123117" cy="1015663"/>
          </a:xfrm>
          <a:prstGeom prst="rect">
            <a:avLst/>
          </a:prstGeom>
          <a:noFill/>
        </p:spPr>
        <p:txBody>
          <a:bodyPr wrap="square" rtlCol="0" anchor="ctr">
            <a:spAutoFit/>
          </a:bodyPr>
          <a:lstStyle/>
          <a:p>
            <a:pPr algn="ctr"/>
            <a:r>
              <a:rPr lang="es-CO" sz="2000" b="1" dirty="0" smtClean="0">
                <a:solidFill>
                  <a:schemeClr val="accent1">
                    <a:lumMod val="50000"/>
                  </a:schemeClr>
                </a:solidFill>
                <a:latin typeface="Calibri"/>
                <a:ea typeface="Calibri"/>
                <a:cs typeface="Calibri"/>
                <a:sym typeface="Calibri"/>
              </a:rPr>
              <a:t>PQRS </a:t>
            </a:r>
          </a:p>
          <a:p>
            <a:pPr algn="ctr"/>
            <a:r>
              <a:rPr lang="es-CO" sz="2000" b="1" dirty="0" smtClean="0">
                <a:solidFill>
                  <a:schemeClr val="accent1">
                    <a:lumMod val="50000"/>
                  </a:schemeClr>
                </a:solidFill>
                <a:latin typeface="Calibri"/>
                <a:ea typeface="Calibri"/>
                <a:cs typeface="Calibri"/>
                <a:sym typeface="Calibri"/>
              </a:rPr>
              <a:t>Recibidas por canal de atención</a:t>
            </a:r>
            <a:endParaRPr lang="es-CO" sz="2000" b="1" dirty="0">
              <a:solidFill>
                <a:schemeClr val="accent1">
                  <a:lumMod val="50000"/>
                </a:schemeClr>
              </a:solidFill>
              <a:latin typeface="Calibri"/>
              <a:ea typeface="Calibri"/>
              <a:cs typeface="Calibri"/>
              <a:sym typeface="Calibri"/>
            </a:endParaRPr>
          </a:p>
        </p:txBody>
      </p:sp>
      <p:graphicFrame>
        <p:nvGraphicFramePr>
          <p:cNvPr id="13" name="Gráfico 12"/>
          <p:cNvGraphicFramePr>
            <a:graphicFrameLocks/>
          </p:cNvGraphicFramePr>
          <p:nvPr>
            <p:extLst>
              <p:ext uri="{D42A27DB-BD31-4B8C-83A1-F6EECF244321}">
                <p14:modId xmlns:p14="http://schemas.microsoft.com/office/powerpoint/2010/main" val="2861561673"/>
              </p:ext>
            </p:extLst>
          </p:nvPr>
        </p:nvGraphicFramePr>
        <p:xfrm>
          <a:off x="4732862" y="2773860"/>
          <a:ext cx="5713163" cy="28881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0329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a:extLst>
              <a:ext uri="{FF2B5EF4-FFF2-40B4-BE49-F238E27FC236}">
                <a16:creationId xmlns:a16="http://schemas.microsoft.com/office/drawing/2014/main" id="{6DD8D568-9528-402D-BFCA-A7F78668D179}"/>
              </a:ext>
            </a:extLst>
          </p:cNvPr>
          <p:cNvSpPr>
            <a:spLocks noChangeArrowheads="1"/>
          </p:cNvSpPr>
          <p:nvPr/>
        </p:nvSpPr>
        <p:spPr bwMode="auto">
          <a:xfrm>
            <a:off x="75648" y="670749"/>
            <a:ext cx="1426133" cy="1426135"/>
          </a:xfrm>
          <a:custGeom>
            <a:avLst/>
            <a:gdLst>
              <a:gd name="T0" fmla="*/ 1938 w 3875"/>
              <a:gd name="T1" fmla="*/ 3875 h 3876"/>
              <a:gd name="T2" fmla="*/ 0 w 3875"/>
              <a:gd name="T3" fmla="*/ 1938 h 3876"/>
              <a:gd name="T4" fmla="*/ 1938 w 3875"/>
              <a:gd name="T5" fmla="*/ 0 h 3876"/>
              <a:gd name="T6" fmla="*/ 3874 w 3875"/>
              <a:gd name="T7" fmla="*/ 1938 h 3876"/>
              <a:gd name="T8" fmla="*/ 1938 w 3875"/>
              <a:gd name="T9" fmla="*/ 3875 h 3876"/>
            </a:gdLst>
            <a:ahLst/>
            <a:cxnLst>
              <a:cxn ang="0">
                <a:pos x="T0" y="T1"/>
              </a:cxn>
              <a:cxn ang="0">
                <a:pos x="T2" y="T3"/>
              </a:cxn>
              <a:cxn ang="0">
                <a:pos x="T4" y="T5"/>
              </a:cxn>
              <a:cxn ang="0">
                <a:pos x="T6" y="T7"/>
              </a:cxn>
              <a:cxn ang="0">
                <a:pos x="T8" y="T9"/>
              </a:cxn>
            </a:cxnLst>
            <a:rect l="0" t="0" r="r" b="b"/>
            <a:pathLst>
              <a:path w="3875" h="3876">
                <a:moveTo>
                  <a:pt x="1938" y="3875"/>
                </a:moveTo>
                <a:lnTo>
                  <a:pt x="0" y="1938"/>
                </a:lnTo>
                <a:lnTo>
                  <a:pt x="1938" y="0"/>
                </a:lnTo>
                <a:lnTo>
                  <a:pt x="3874" y="1938"/>
                </a:lnTo>
                <a:lnTo>
                  <a:pt x="1938" y="3875"/>
                </a:lnTo>
              </a:path>
            </a:pathLst>
          </a:custGeom>
          <a:solidFill>
            <a:schemeClr val="accent2">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4" name="Freeform 6">
            <a:extLst>
              <a:ext uri="{FF2B5EF4-FFF2-40B4-BE49-F238E27FC236}">
                <a16:creationId xmlns:a16="http://schemas.microsoft.com/office/drawing/2014/main" id="{8FF5A817-8DFC-4288-B5DE-A4E55BC9C874}"/>
              </a:ext>
            </a:extLst>
          </p:cNvPr>
          <p:cNvSpPr>
            <a:spLocks noChangeArrowheads="1"/>
          </p:cNvSpPr>
          <p:nvPr/>
        </p:nvSpPr>
        <p:spPr bwMode="auto">
          <a:xfrm>
            <a:off x="881029" y="385476"/>
            <a:ext cx="10601725" cy="2670034"/>
          </a:xfrm>
          <a:custGeom>
            <a:avLst/>
            <a:gdLst>
              <a:gd name="T0" fmla="*/ 8737 w 9561"/>
              <a:gd name="T1" fmla="*/ 0 h 3222"/>
              <a:gd name="T2" fmla="*/ 9560 w 9561"/>
              <a:gd name="T3" fmla="*/ 1611 h 3222"/>
              <a:gd name="T4" fmla="*/ 8737 w 9561"/>
              <a:gd name="T5" fmla="*/ 3221 h 3222"/>
              <a:gd name="T6" fmla="*/ 0 w 9561"/>
              <a:gd name="T7" fmla="*/ 3221 h 3222"/>
              <a:gd name="T8" fmla="*/ 0 w 9561"/>
              <a:gd name="T9" fmla="*/ 0 h 3222"/>
              <a:gd name="T10" fmla="*/ 8737 w 9561"/>
              <a:gd name="T11" fmla="*/ 0 h 3222"/>
            </a:gdLst>
            <a:ahLst/>
            <a:cxnLst>
              <a:cxn ang="0">
                <a:pos x="T0" y="T1"/>
              </a:cxn>
              <a:cxn ang="0">
                <a:pos x="T2" y="T3"/>
              </a:cxn>
              <a:cxn ang="0">
                <a:pos x="T4" y="T5"/>
              </a:cxn>
              <a:cxn ang="0">
                <a:pos x="T6" y="T7"/>
              </a:cxn>
              <a:cxn ang="0">
                <a:pos x="T8" y="T9"/>
              </a:cxn>
              <a:cxn ang="0">
                <a:pos x="T10" y="T11"/>
              </a:cxn>
            </a:cxnLst>
            <a:rect l="0" t="0" r="r" b="b"/>
            <a:pathLst>
              <a:path w="9561" h="3222">
                <a:moveTo>
                  <a:pt x="8737" y="0"/>
                </a:moveTo>
                <a:lnTo>
                  <a:pt x="9560" y="1611"/>
                </a:lnTo>
                <a:lnTo>
                  <a:pt x="8737" y="3221"/>
                </a:lnTo>
                <a:lnTo>
                  <a:pt x="0" y="3221"/>
                </a:lnTo>
                <a:lnTo>
                  <a:pt x="0" y="0"/>
                </a:lnTo>
                <a:lnTo>
                  <a:pt x="8737" y="0"/>
                </a:lnTo>
              </a:path>
            </a:pathLst>
          </a:custGeom>
          <a:solidFill>
            <a:schemeClr val="accent2">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5" name="Freeform 7">
            <a:extLst>
              <a:ext uri="{FF2B5EF4-FFF2-40B4-BE49-F238E27FC236}">
                <a16:creationId xmlns:a16="http://schemas.microsoft.com/office/drawing/2014/main" id="{D05919DA-DB46-4896-B674-224146B3BA51}"/>
              </a:ext>
            </a:extLst>
          </p:cNvPr>
          <p:cNvSpPr>
            <a:spLocks noChangeArrowheads="1"/>
          </p:cNvSpPr>
          <p:nvPr/>
        </p:nvSpPr>
        <p:spPr bwMode="auto">
          <a:xfrm>
            <a:off x="10266198" y="618326"/>
            <a:ext cx="973683" cy="2204334"/>
          </a:xfrm>
          <a:custGeom>
            <a:avLst/>
            <a:gdLst>
              <a:gd name="T0" fmla="*/ 779 w 1014"/>
              <a:gd name="T1" fmla="*/ 1526 h 3052"/>
              <a:gd name="T2" fmla="*/ 0 w 1014"/>
              <a:gd name="T3" fmla="*/ 3051 h 3052"/>
              <a:gd name="T4" fmla="*/ 235 w 1014"/>
              <a:gd name="T5" fmla="*/ 3051 h 3052"/>
              <a:gd name="T6" fmla="*/ 1013 w 1014"/>
              <a:gd name="T7" fmla="*/ 1526 h 3052"/>
              <a:gd name="T8" fmla="*/ 235 w 1014"/>
              <a:gd name="T9" fmla="*/ 0 h 3052"/>
              <a:gd name="T10" fmla="*/ 0 w 1014"/>
              <a:gd name="T11" fmla="*/ 0 h 3052"/>
              <a:gd name="T12" fmla="*/ 779 w 1014"/>
              <a:gd name="T13" fmla="*/ 1526 h 3052"/>
            </a:gdLst>
            <a:ahLst/>
            <a:cxnLst>
              <a:cxn ang="0">
                <a:pos x="T0" y="T1"/>
              </a:cxn>
              <a:cxn ang="0">
                <a:pos x="T2" y="T3"/>
              </a:cxn>
              <a:cxn ang="0">
                <a:pos x="T4" y="T5"/>
              </a:cxn>
              <a:cxn ang="0">
                <a:pos x="T6" y="T7"/>
              </a:cxn>
              <a:cxn ang="0">
                <a:pos x="T8" y="T9"/>
              </a:cxn>
              <a:cxn ang="0">
                <a:pos x="T10" y="T11"/>
              </a:cxn>
              <a:cxn ang="0">
                <a:pos x="T12" y="T13"/>
              </a:cxn>
            </a:cxnLst>
            <a:rect l="0" t="0" r="r" b="b"/>
            <a:pathLst>
              <a:path w="1014" h="3052">
                <a:moveTo>
                  <a:pt x="779" y="1526"/>
                </a:moveTo>
                <a:lnTo>
                  <a:pt x="0" y="3051"/>
                </a:lnTo>
                <a:lnTo>
                  <a:pt x="235" y="3051"/>
                </a:lnTo>
                <a:lnTo>
                  <a:pt x="1013" y="1526"/>
                </a:lnTo>
                <a:lnTo>
                  <a:pt x="235" y="0"/>
                </a:lnTo>
                <a:lnTo>
                  <a:pt x="0" y="0"/>
                </a:lnTo>
                <a:lnTo>
                  <a:pt x="779" y="1526"/>
                </a:lnTo>
              </a:path>
            </a:pathLst>
          </a:custGeom>
          <a:solidFill>
            <a:schemeClr val="accent2"/>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6" name="Freeform 9">
            <a:extLst>
              <a:ext uri="{FF2B5EF4-FFF2-40B4-BE49-F238E27FC236}">
                <a16:creationId xmlns:a16="http://schemas.microsoft.com/office/drawing/2014/main" id="{3529F678-957C-4957-87B3-430C81EDD9EB}"/>
              </a:ext>
            </a:extLst>
          </p:cNvPr>
          <p:cNvSpPr>
            <a:spLocks noChangeArrowheads="1"/>
          </p:cNvSpPr>
          <p:nvPr/>
        </p:nvSpPr>
        <p:spPr bwMode="auto">
          <a:xfrm>
            <a:off x="260486" y="790098"/>
            <a:ext cx="1184389" cy="1186012"/>
          </a:xfrm>
          <a:custGeom>
            <a:avLst/>
            <a:gdLst>
              <a:gd name="T0" fmla="*/ 1610 w 3220"/>
              <a:gd name="T1" fmla="*/ 3221 h 3222"/>
              <a:gd name="T2" fmla="*/ 0 w 3220"/>
              <a:gd name="T3" fmla="*/ 1611 h 3222"/>
              <a:gd name="T4" fmla="*/ 1610 w 3220"/>
              <a:gd name="T5" fmla="*/ 0 h 3222"/>
              <a:gd name="T6" fmla="*/ 3219 w 3220"/>
              <a:gd name="T7" fmla="*/ 1611 h 3222"/>
              <a:gd name="T8" fmla="*/ 1610 w 3220"/>
              <a:gd name="T9" fmla="*/ 3221 h 3222"/>
            </a:gdLst>
            <a:ahLst/>
            <a:cxnLst>
              <a:cxn ang="0">
                <a:pos x="T0" y="T1"/>
              </a:cxn>
              <a:cxn ang="0">
                <a:pos x="T2" y="T3"/>
              </a:cxn>
              <a:cxn ang="0">
                <a:pos x="T4" y="T5"/>
              </a:cxn>
              <a:cxn ang="0">
                <a:pos x="T6" y="T7"/>
              </a:cxn>
              <a:cxn ang="0">
                <a:pos x="T8" y="T9"/>
              </a:cxn>
            </a:cxnLst>
            <a:rect l="0" t="0" r="r" b="b"/>
            <a:pathLst>
              <a:path w="3220" h="3222">
                <a:moveTo>
                  <a:pt x="1610" y="3221"/>
                </a:moveTo>
                <a:lnTo>
                  <a:pt x="0" y="1611"/>
                </a:lnTo>
                <a:lnTo>
                  <a:pt x="1610" y="0"/>
                </a:lnTo>
                <a:lnTo>
                  <a:pt x="3219" y="1611"/>
                </a:lnTo>
                <a:lnTo>
                  <a:pt x="1610" y="3221"/>
                </a:lnTo>
              </a:path>
            </a:pathLst>
          </a:custGeom>
          <a:solidFill>
            <a:schemeClr val="accent2"/>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7" name="TextBox 45">
            <a:extLst>
              <a:ext uri="{FF2B5EF4-FFF2-40B4-BE49-F238E27FC236}">
                <a16:creationId xmlns:a16="http://schemas.microsoft.com/office/drawing/2014/main" id="{7A8711F0-8A6E-4BC0-8176-CD0B87FE87C8}"/>
              </a:ext>
            </a:extLst>
          </p:cNvPr>
          <p:cNvSpPr txBox="1"/>
          <p:nvPr/>
        </p:nvSpPr>
        <p:spPr>
          <a:xfrm>
            <a:off x="6127284" y="2252943"/>
            <a:ext cx="184730" cy="784830"/>
          </a:xfrm>
          <a:prstGeom prst="rect">
            <a:avLst/>
          </a:prstGeom>
          <a:noFill/>
        </p:spPr>
        <p:txBody>
          <a:bodyPr wrap="none" rtlCol="0" anchor="ctr">
            <a:spAutoFit/>
          </a:bodyPr>
          <a:lstStyle/>
          <a:p>
            <a:pPr algn="ctr"/>
            <a:endParaRPr lang="en-US" sz="4500" b="1" dirty="0">
              <a:solidFill>
                <a:schemeClr val="bg1"/>
              </a:solidFill>
              <a:latin typeface="Poppins SemiBold" pitchFamily="2" charset="77"/>
              <a:ea typeface="League Spartan" charset="0"/>
              <a:cs typeface="Poppins SemiBold" pitchFamily="2" charset="77"/>
            </a:endParaRPr>
          </a:p>
        </p:txBody>
      </p:sp>
      <p:sp>
        <p:nvSpPr>
          <p:cNvPr id="9" name="Subtitle 2">
            <a:extLst>
              <a:ext uri="{FF2B5EF4-FFF2-40B4-BE49-F238E27FC236}">
                <a16:creationId xmlns:a16="http://schemas.microsoft.com/office/drawing/2014/main" id="{9DC74189-4BAA-4563-9537-543388EA0EB0}"/>
              </a:ext>
            </a:extLst>
          </p:cNvPr>
          <p:cNvSpPr txBox="1">
            <a:spLocks/>
          </p:cNvSpPr>
          <p:nvPr/>
        </p:nvSpPr>
        <p:spPr>
          <a:xfrm>
            <a:off x="5243525" y="504685"/>
            <a:ext cx="3317730" cy="25853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just">
              <a:lnSpc>
                <a:spcPct val="90000"/>
              </a:lnSpc>
              <a:spcBef>
                <a:spcPts val="0"/>
              </a:spcBef>
            </a:pPr>
            <a:r>
              <a:rPr lang="es-ES" sz="1200" dirty="0" smtClean="0">
                <a:solidFill>
                  <a:schemeClr val="tx1"/>
                </a:solidFill>
                <a:latin typeface="Calibri"/>
                <a:ea typeface="Calibri"/>
                <a:cs typeface="Calibri"/>
                <a:sym typeface="Calibri"/>
              </a:rPr>
              <a:t> </a:t>
            </a:r>
            <a:endParaRPr lang="es-ES" sz="1200" i="0" u="none" strike="noStrike" cap="none" dirty="0">
              <a:solidFill>
                <a:schemeClr val="tx1"/>
              </a:solidFill>
              <a:latin typeface="Calibri"/>
              <a:ea typeface="Calibri"/>
              <a:cs typeface="Calibri"/>
              <a:sym typeface="Calibri"/>
            </a:endParaRPr>
          </a:p>
        </p:txBody>
      </p:sp>
      <p:sp>
        <p:nvSpPr>
          <p:cNvPr id="11" name="TextBox 44">
            <a:extLst>
              <a:ext uri="{FF2B5EF4-FFF2-40B4-BE49-F238E27FC236}">
                <a16:creationId xmlns:a16="http://schemas.microsoft.com/office/drawing/2014/main" id="{0426DBF9-95AF-404A-9BEC-DA4CD7468B5E}"/>
              </a:ext>
            </a:extLst>
          </p:cNvPr>
          <p:cNvSpPr txBox="1"/>
          <p:nvPr/>
        </p:nvSpPr>
        <p:spPr>
          <a:xfrm>
            <a:off x="522975" y="993563"/>
            <a:ext cx="554960" cy="784830"/>
          </a:xfrm>
          <a:prstGeom prst="rect">
            <a:avLst/>
          </a:prstGeom>
          <a:noFill/>
        </p:spPr>
        <p:txBody>
          <a:bodyPr wrap="none" rtlCol="0" anchor="ctr">
            <a:spAutoFit/>
          </a:bodyPr>
          <a:lstStyle/>
          <a:p>
            <a:pPr algn="ctr"/>
            <a:r>
              <a:rPr lang="en-US" sz="4500" b="1" dirty="0">
                <a:solidFill>
                  <a:schemeClr val="bg1"/>
                </a:solidFill>
                <a:latin typeface="Poppins SemiBold" pitchFamily="2" charset="77"/>
                <a:ea typeface="League Spartan" charset="0"/>
                <a:cs typeface="Poppins SemiBold" pitchFamily="2" charset="77"/>
              </a:rPr>
              <a:t>B</a:t>
            </a:r>
          </a:p>
        </p:txBody>
      </p:sp>
      <p:sp>
        <p:nvSpPr>
          <p:cNvPr id="15" name="Freeform 11">
            <a:extLst>
              <a:ext uri="{FF2B5EF4-FFF2-40B4-BE49-F238E27FC236}">
                <a16:creationId xmlns:a16="http://schemas.microsoft.com/office/drawing/2014/main" id="{DF8D4B28-B349-4FE6-9944-1158E9E01977}"/>
              </a:ext>
            </a:extLst>
          </p:cNvPr>
          <p:cNvSpPr>
            <a:spLocks noChangeArrowheads="1"/>
          </p:cNvSpPr>
          <p:nvPr/>
        </p:nvSpPr>
        <p:spPr bwMode="auto">
          <a:xfrm>
            <a:off x="881028" y="3152277"/>
            <a:ext cx="10601726" cy="2779098"/>
          </a:xfrm>
          <a:custGeom>
            <a:avLst/>
            <a:gdLst>
              <a:gd name="T0" fmla="*/ 8737 w 9561"/>
              <a:gd name="T1" fmla="*/ 0 h 3221"/>
              <a:gd name="T2" fmla="*/ 9560 w 9561"/>
              <a:gd name="T3" fmla="*/ 1610 h 3221"/>
              <a:gd name="T4" fmla="*/ 8737 w 9561"/>
              <a:gd name="T5" fmla="*/ 3220 h 3221"/>
              <a:gd name="T6" fmla="*/ 0 w 9561"/>
              <a:gd name="T7" fmla="*/ 3220 h 3221"/>
              <a:gd name="T8" fmla="*/ 0 w 9561"/>
              <a:gd name="T9" fmla="*/ 0 h 3221"/>
              <a:gd name="T10" fmla="*/ 8737 w 9561"/>
              <a:gd name="T11" fmla="*/ 0 h 3221"/>
            </a:gdLst>
            <a:ahLst/>
            <a:cxnLst>
              <a:cxn ang="0">
                <a:pos x="T0" y="T1"/>
              </a:cxn>
              <a:cxn ang="0">
                <a:pos x="T2" y="T3"/>
              </a:cxn>
              <a:cxn ang="0">
                <a:pos x="T4" y="T5"/>
              </a:cxn>
              <a:cxn ang="0">
                <a:pos x="T6" y="T7"/>
              </a:cxn>
              <a:cxn ang="0">
                <a:pos x="T8" y="T9"/>
              </a:cxn>
              <a:cxn ang="0">
                <a:pos x="T10" y="T11"/>
              </a:cxn>
            </a:cxnLst>
            <a:rect l="0" t="0" r="r" b="b"/>
            <a:pathLst>
              <a:path w="9561" h="3221">
                <a:moveTo>
                  <a:pt x="8737" y="0"/>
                </a:moveTo>
                <a:lnTo>
                  <a:pt x="9560" y="1610"/>
                </a:lnTo>
                <a:lnTo>
                  <a:pt x="8737" y="3220"/>
                </a:lnTo>
                <a:lnTo>
                  <a:pt x="0" y="3220"/>
                </a:lnTo>
                <a:lnTo>
                  <a:pt x="0" y="0"/>
                </a:lnTo>
                <a:lnTo>
                  <a:pt x="8737" y="0"/>
                </a:lnTo>
              </a:path>
            </a:pathLst>
          </a:custGeom>
          <a:solidFill>
            <a:schemeClr val="accent3">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16" name="Freeform 12">
            <a:extLst>
              <a:ext uri="{FF2B5EF4-FFF2-40B4-BE49-F238E27FC236}">
                <a16:creationId xmlns:a16="http://schemas.microsoft.com/office/drawing/2014/main" id="{ACA7DAB3-9321-46FB-8863-014B47301487}"/>
              </a:ext>
            </a:extLst>
          </p:cNvPr>
          <p:cNvSpPr>
            <a:spLocks noChangeArrowheads="1"/>
          </p:cNvSpPr>
          <p:nvPr/>
        </p:nvSpPr>
        <p:spPr bwMode="auto">
          <a:xfrm>
            <a:off x="10266198" y="3313538"/>
            <a:ext cx="937937" cy="2376188"/>
          </a:xfrm>
          <a:custGeom>
            <a:avLst/>
            <a:gdLst>
              <a:gd name="T0" fmla="*/ 779 w 1014"/>
              <a:gd name="T1" fmla="*/ 1525 h 3051"/>
              <a:gd name="T2" fmla="*/ 0 w 1014"/>
              <a:gd name="T3" fmla="*/ 3050 h 3051"/>
              <a:gd name="T4" fmla="*/ 235 w 1014"/>
              <a:gd name="T5" fmla="*/ 3050 h 3051"/>
              <a:gd name="T6" fmla="*/ 1013 w 1014"/>
              <a:gd name="T7" fmla="*/ 1525 h 3051"/>
              <a:gd name="T8" fmla="*/ 235 w 1014"/>
              <a:gd name="T9" fmla="*/ 0 h 3051"/>
              <a:gd name="T10" fmla="*/ 0 w 1014"/>
              <a:gd name="T11" fmla="*/ 0 h 3051"/>
              <a:gd name="T12" fmla="*/ 779 w 1014"/>
              <a:gd name="T13" fmla="*/ 1525 h 3051"/>
            </a:gdLst>
            <a:ahLst/>
            <a:cxnLst>
              <a:cxn ang="0">
                <a:pos x="T0" y="T1"/>
              </a:cxn>
              <a:cxn ang="0">
                <a:pos x="T2" y="T3"/>
              </a:cxn>
              <a:cxn ang="0">
                <a:pos x="T4" y="T5"/>
              </a:cxn>
              <a:cxn ang="0">
                <a:pos x="T6" y="T7"/>
              </a:cxn>
              <a:cxn ang="0">
                <a:pos x="T8" y="T9"/>
              </a:cxn>
              <a:cxn ang="0">
                <a:pos x="T10" y="T11"/>
              </a:cxn>
              <a:cxn ang="0">
                <a:pos x="T12" y="T13"/>
              </a:cxn>
            </a:cxnLst>
            <a:rect l="0" t="0" r="r" b="b"/>
            <a:pathLst>
              <a:path w="1014" h="3051">
                <a:moveTo>
                  <a:pt x="779" y="1525"/>
                </a:moveTo>
                <a:lnTo>
                  <a:pt x="0" y="3050"/>
                </a:lnTo>
                <a:lnTo>
                  <a:pt x="235" y="3050"/>
                </a:lnTo>
                <a:lnTo>
                  <a:pt x="1013" y="1525"/>
                </a:lnTo>
                <a:lnTo>
                  <a:pt x="235" y="0"/>
                </a:lnTo>
                <a:lnTo>
                  <a:pt x="0" y="0"/>
                </a:lnTo>
                <a:lnTo>
                  <a:pt x="779" y="1525"/>
                </a:lnTo>
              </a:path>
            </a:pathLst>
          </a:custGeom>
          <a:solidFill>
            <a:schemeClr val="accent3"/>
          </a:solidFill>
          <a:ln>
            <a:noFill/>
          </a:ln>
          <a:effectLst/>
        </p:spPr>
        <p:txBody>
          <a:bodyPr wrap="none" anchor="ctr"/>
          <a:lstStyle/>
          <a:p>
            <a:endParaRPr lang="en-US" sz="3266" dirty="0">
              <a:latin typeface="Open Sans Light" panose="020B0306030504020204" pitchFamily="34" charset="0"/>
            </a:endParaRPr>
          </a:p>
        </p:txBody>
      </p:sp>
      <p:sp>
        <p:nvSpPr>
          <p:cNvPr id="17" name="Freeform 13">
            <a:extLst>
              <a:ext uri="{FF2B5EF4-FFF2-40B4-BE49-F238E27FC236}">
                <a16:creationId xmlns:a16="http://schemas.microsoft.com/office/drawing/2014/main" id="{33B24E21-14DA-4E1D-9189-738A452658B8}"/>
              </a:ext>
            </a:extLst>
          </p:cNvPr>
          <p:cNvSpPr>
            <a:spLocks noChangeArrowheads="1"/>
          </p:cNvSpPr>
          <p:nvPr/>
        </p:nvSpPr>
        <p:spPr bwMode="auto">
          <a:xfrm>
            <a:off x="28366" y="3654057"/>
            <a:ext cx="1648628" cy="1696754"/>
          </a:xfrm>
          <a:custGeom>
            <a:avLst/>
            <a:gdLst>
              <a:gd name="T0" fmla="*/ 1938 w 3875"/>
              <a:gd name="T1" fmla="*/ 3876 h 3877"/>
              <a:gd name="T2" fmla="*/ 0 w 3875"/>
              <a:gd name="T3" fmla="*/ 1938 h 3877"/>
              <a:gd name="T4" fmla="*/ 1938 w 3875"/>
              <a:gd name="T5" fmla="*/ 0 h 3877"/>
              <a:gd name="T6" fmla="*/ 3874 w 3875"/>
              <a:gd name="T7" fmla="*/ 1938 h 3877"/>
              <a:gd name="T8" fmla="*/ 1938 w 3875"/>
              <a:gd name="T9" fmla="*/ 3876 h 3877"/>
            </a:gdLst>
            <a:ahLst/>
            <a:cxnLst>
              <a:cxn ang="0">
                <a:pos x="T0" y="T1"/>
              </a:cxn>
              <a:cxn ang="0">
                <a:pos x="T2" y="T3"/>
              </a:cxn>
              <a:cxn ang="0">
                <a:pos x="T4" y="T5"/>
              </a:cxn>
              <a:cxn ang="0">
                <a:pos x="T6" y="T7"/>
              </a:cxn>
              <a:cxn ang="0">
                <a:pos x="T8" y="T9"/>
              </a:cxn>
            </a:cxnLst>
            <a:rect l="0" t="0" r="r" b="b"/>
            <a:pathLst>
              <a:path w="3875" h="3877">
                <a:moveTo>
                  <a:pt x="1938" y="3876"/>
                </a:moveTo>
                <a:lnTo>
                  <a:pt x="0" y="1938"/>
                </a:lnTo>
                <a:lnTo>
                  <a:pt x="1938" y="0"/>
                </a:lnTo>
                <a:lnTo>
                  <a:pt x="3874" y="1938"/>
                </a:lnTo>
                <a:lnTo>
                  <a:pt x="1938" y="3876"/>
                </a:lnTo>
              </a:path>
            </a:pathLst>
          </a:custGeom>
          <a:solidFill>
            <a:schemeClr val="accent3">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18" name="Freeform 14">
            <a:extLst>
              <a:ext uri="{FF2B5EF4-FFF2-40B4-BE49-F238E27FC236}">
                <a16:creationId xmlns:a16="http://schemas.microsoft.com/office/drawing/2014/main" id="{633D2021-5E31-4A8D-9E79-616FC4ECD106}"/>
              </a:ext>
            </a:extLst>
          </p:cNvPr>
          <p:cNvSpPr>
            <a:spLocks noChangeArrowheads="1"/>
          </p:cNvSpPr>
          <p:nvPr/>
        </p:nvSpPr>
        <p:spPr bwMode="auto">
          <a:xfrm>
            <a:off x="193746" y="3845686"/>
            <a:ext cx="1308035" cy="1311893"/>
          </a:xfrm>
          <a:custGeom>
            <a:avLst/>
            <a:gdLst>
              <a:gd name="T0" fmla="*/ 1610 w 3220"/>
              <a:gd name="T1" fmla="*/ 3220 h 3221"/>
              <a:gd name="T2" fmla="*/ 0 w 3220"/>
              <a:gd name="T3" fmla="*/ 1610 h 3221"/>
              <a:gd name="T4" fmla="*/ 1610 w 3220"/>
              <a:gd name="T5" fmla="*/ 0 h 3221"/>
              <a:gd name="T6" fmla="*/ 3219 w 3220"/>
              <a:gd name="T7" fmla="*/ 1610 h 3221"/>
              <a:gd name="T8" fmla="*/ 1610 w 3220"/>
              <a:gd name="T9" fmla="*/ 3220 h 3221"/>
            </a:gdLst>
            <a:ahLst/>
            <a:cxnLst>
              <a:cxn ang="0">
                <a:pos x="T0" y="T1"/>
              </a:cxn>
              <a:cxn ang="0">
                <a:pos x="T2" y="T3"/>
              </a:cxn>
              <a:cxn ang="0">
                <a:pos x="T4" y="T5"/>
              </a:cxn>
              <a:cxn ang="0">
                <a:pos x="T6" y="T7"/>
              </a:cxn>
              <a:cxn ang="0">
                <a:pos x="T8" y="T9"/>
              </a:cxn>
            </a:cxnLst>
            <a:rect l="0" t="0" r="r" b="b"/>
            <a:pathLst>
              <a:path w="3220" h="3221">
                <a:moveTo>
                  <a:pt x="1610" y="3220"/>
                </a:moveTo>
                <a:lnTo>
                  <a:pt x="0" y="1610"/>
                </a:lnTo>
                <a:lnTo>
                  <a:pt x="1610" y="0"/>
                </a:lnTo>
                <a:lnTo>
                  <a:pt x="3219" y="1610"/>
                </a:lnTo>
                <a:lnTo>
                  <a:pt x="1610" y="3220"/>
                </a:lnTo>
              </a:path>
            </a:pathLst>
          </a:custGeom>
          <a:solidFill>
            <a:schemeClr val="accent3"/>
          </a:solidFill>
          <a:ln>
            <a:noFill/>
          </a:ln>
          <a:effectLst/>
        </p:spPr>
        <p:txBody>
          <a:bodyPr wrap="none" anchor="ctr"/>
          <a:lstStyle/>
          <a:p>
            <a:endParaRPr lang="en-US" sz="3266" dirty="0">
              <a:latin typeface="Open Sans Light" panose="020B0306030504020204" pitchFamily="34" charset="0"/>
            </a:endParaRPr>
          </a:p>
        </p:txBody>
      </p:sp>
      <p:sp>
        <p:nvSpPr>
          <p:cNvPr id="20" name="TextBox 46">
            <a:extLst>
              <a:ext uri="{FF2B5EF4-FFF2-40B4-BE49-F238E27FC236}">
                <a16:creationId xmlns:a16="http://schemas.microsoft.com/office/drawing/2014/main" id="{4794AFEB-6C89-4E53-96F9-B5669614CA6B}"/>
              </a:ext>
            </a:extLst>
          </p:cNvPr>
          <p:cNvSpPr txBox="1"/>
          <p:nvPr/>
        </p:nvSpPr>
        <p:spPr>
          <a:xfrm>
            <a:off x="312590" y="4042249"/>
            <a:ext cx="912975" cy="784830"/>
          </a:xfrm>
          <a:prstGeom prst="rect">
            <a:avLst/>
          </a:prstGeom>
          <a:noFill/>
        </p:spPr>
        <p:txBody>
          <a:bodyPr wrap="square" rtlCol="0" anchor="ctr">
            <a:spAutoFit/>
          </a:bodyPr>
          <a:lstStyle/>
          <a:p>
            <a:pPr algn="ctr"/>
            <a:r>
              <a:rPr lang="en-US" sz="4500" b="1" dirty="0">
                <a:solidFill>
                  <a:schemeClr val="bg1"/>
                </a:solidFill>
                <a:latin typeface="Poppins SemiBold" pitchFamily="2" charset="77"/>
                <a:ea typeface="League Spartan" charset="0"/>
                <a:cs typeface="Poppins SemiBold" pitchFamily="2" charset="77"/>
              </a:rPr>
              <a:t>C</a:t>
            </a:r>
          </a:p>
        </p:txBody>
      </p:sp>
      <p:sp>
        <p:nvSpPr>
          <p:cNvPr id="24" name="Rectángulo 23"/>
          <p:cNvSpPr/>
          <p:nvPr/>
        </p:nvSpPr>
        <p:spPr>
          <a:xfrm>
            <a:off x="5321796" y="502727"/>
            <a:ext cx="4944402" cy="938719"/>
          </a:xfrm>
          <a:prstGeom prst="rect">
            <a:avLst/>
          </a:prstGeom>
        </p:spPr>
        <p:txBody>
          <a:bodyPr wrap="square">
            <a:spAutoFit/>
          </a:bodyPr>
          <a:lstStyle/>
          <a:p>
            <a:pPr algn="just"/>
            <a:r>
              <a:rPr lang="es-CO" sz="1100" dirty="0" smtClean="0">
                <a:solidFill>
                  <a:schemeClr val="tx1"/>
                </a:solidFill>
              </a:rPr>
              <a:t>El 59% </a:t>
            </a:r>
            <a:r>
              <a:rPr lang="es-CO" sz="1100" dirty="0">
                <a:solidFill>
                  <a:schemeClr val="tx1"/>
                </a:solidFill>
              </a:rPr>
              <a:t>de la comunicación vía telefonía celular, corresponde a </a:t>
            </a:r>
            <a:r>
              <a:rPr lang="es-CO" sz="1100" dirty="0" smtClean="0">
                <a:solidFill>
                  <a:schemeClr val="tx1"/>
                </a:solidFill>
              </a:rPr>
              <a:t>la información suministrada respecto de la solicitud de grados </a:t>
            </a:r>
            <a:r>
              <a:rPr lang="es-CO" sz="1100" dirty="0">
                <a:solidFill>
                  <a:schemeClr val="tx1"/>
                </a:solidFill>
              </a:rPr>
              <a:t>colectivos </a:t>
            </a:r>
            <a:r>
              <a:rPr lang="es-CO" sz="1100" dirty="0" smtClean="0">
                <a:solidFill>
                  <a:schemeClr val="tx1"/>
                </a:solidFill>
              </a:rPr>
              <a:t>Mocoa, </a:t>
            </a:r>
            <a:r>
              <a:rPr lang="es-CO" sz="1100" dirty="0" err="1" smtClean="0">
                <a:solidFill>
                  <a:schemeClr val="tx1"/>
                </a:solidFill>
              </a:rPr>
              <a:t>Sibundoy</a:t>
            </a:r>
            <a:r>
              <a:rPr lang="es-CO" sz="1100" dirty="0" smtClean="0">
                <a:solidFill>
                  <a:schemeClr val="tx1"/>
                </a:solidFill>
              </a:rPr>
              <a:t> </a:t>
            </a:r>
            <a:r>
              <a:rPr lang="es-CO" sz="1100" dirty="0">
                <a:solidFill>
                  <a:schemeClr val="tx1"/>
                </a:solidFill>
              </a:rPr>
              <a:t>y </a:t>
            </a:r>
            <a:r>
              <a:rPr lang="es-CO" sz="1100" dirty="0" smtClean="0">
                <a:solidFill>
                  <a:schemeClr val="tx1"/>
                </a:solidFill>
              </a:rPr>
              <a:t>Ampliaciones hasta 19/Dic/2022, fecha del listado </a:t>
            </a:r>
            <a:r>
              <a:rPr lang="es-CO" sz="1100" dirty="0">
                <a:solidFill>
                  <a:schemeClr val="tx1"/>
                </a:solidFill>
              </a:rPr>
              <a:t>de estudiantes a </a:t>
            </a:r>
            <a:r>
              <a:rPr lang="es-CO" sz="1100" dirty="0" smtClean="0">
                <a:solidFill>
                  <a:schemeClr val="tx1"/>
                </a:solidFill>
              </a:rPr>
              <a:t>graduarse 20/Dic/2022 y Solicitudes de </a:t>
            </a:r>
            <a:r>
              <a:rPr lang="es-CO" sz="1100" dirty="0">
                <a:solidFill>
                  <a:schemeClr val="tx1"/>
                </a:solidFill>
              </a:rPr>
              <a:t>Curso Intensivo </a:t>
            </a:r>
            <a:r>
              <a:rPr lang="es-CO" sz="1100" dirty="0" smtClean="0">
                <a:solidFill>
                  <a:schemeClr val="tx1"/>
                </a:solidFill>
              </a:rPr>
              <a:t>del 21/Dic/2022 al 22/Dic/2022.</a:t>
            </a:r>
            <a:endParaRPr lang="es-CO" sz="1100" dirty="0">
              <a:solidFill>
                <a:schemeClr val="tx1"/>
              </a:solidFill>
            </a:endParaRPr>
          </a:p>
        </p:txBody>
      </p:sp>
      <p:sp>
        <p:nvSpPr>
          <p:cNvPr id="31" name="Rectángulo 30"/>
          <p:cNvSpPr/>
          <p:nvPr/>
        </p:nvSpPr>
        <p:spPr>
          <a:xfrm>
            <a:off x="5676476" y="3210506"/>
            <a:ext cx="4589722" cy="1446550"/>
          </a:xfrm>
          <a:prstGeom prst="rect">
            <a:avLst/>
          </a:prstGeom>
        </p:spPr>
        <p:txBody>
          <a:bodyPr wrap="square">
            <a:spAutoFit/>
          </a:bodyPr>
          <a:lstStyle/>
          <a:p>
            <a:pPr algn="just"/>
            <a:r>
              <a:rPr lang="es-CO" sz="1100" dirty="0">
                <a:latin typeface="Arial" panose="020B0604020202020204" pitchFamily="34" charset="0"/>
                <a:cs typeface="Arial" panose="020B0604020202020204" pitchFamily="34" charset="0"/>
              </a:rPr>
              <a:t>Se evidencia en el mes de </a:t>
            </a:r>
            <a:r>
              <a:rPr lang="es-CO" sz="1100" dirty="0" smtClean="0">
                <a:latin typeface="Arial" panose="020B0604020202020204" pitchFamily="34" charset="0"/>
                <a:cs typeface="Arial" panose="020B0604020202020204" pitchFamily="34" charset="0"/>
              </a:rPr>
              <a:t>diciembre en </a:t>
            </a:r>
            <a:r>
              <a:rPr lang="es-CO" sz="1100" dirty="0">
                <a:latin typeface="Arial" panose="020B0604020202020204" pitchFamily="34" charset="0"/>
                <a:cs typeface="Arial" panose="020B0604020202020204" pitchFamily="34" charset="0"/>
              </a:rPr>
              <a:t>los correo electrónicos institucionales </a:t>
            </a:r>
            <a:r>
              <a:rPr lang="es-CO" sz="1100" u="sng" dirty="0" smtClean="0">
                <a:latin typeface="Arial" panose="020B0604020202020204" pitchFamily="34" charset="0"/>
                <a:cs typeface="Arial" panose="020B0604020202020204" pitchFamily="34" charset="0"/>
                <a:hlinkClick r:id="rId4"/>
              </a:rPr>
              <a:t>atencionalusuario@itp.edu.co</a:t>
            </a:r>
            <a:r>
              <a:rPr lang="es-CO" sz="1100" dirty="0" smtClean="0">
                <a:latin typeface="Arial" panose="020B0604020202020204" pitchFamily="34" charset="0"/>
                <a:cs typeface="Arial" panose="020B0604020202020204" pitchFamily="34" charset="0"/>
              </a:rPr>
              <a:t> </a:t>
            </a:r>
            <a:r>
              <a:rPr lang="es-CO" sz="1100" dirty="0">
                <a:latin typeface="Arial" panose="020B0604020202020204" pitchFamily="34" charset="0"/>
                <a:cs typeface="Arial" panose="020B0604020202020204" pitchFamily="34" charset="0"/>
              </a:rPr>
              <a:t>se recibieron </a:t>
            </a:r>
            <a:r>
              <a:rPr lang="es-CO" sz="1100" dirty="0" smtClean="0">
                <a:latin typeface="Arial" panose="020B0604020202020204" pitchFamily="34" charset="0"/>
                <a:cs typeface="Arial" panose="020B0604020202020204" pitchFamily="34" charset="0"/>
              </a:rPr>
              <a:t>120 PQRSD </a:t>
            </a:r>
            <a:r>
              <a:rPr lang="es-CO" sz="1100" dirty="0">
                <a:latin typeface="Arial" panose="020B0604020202020204" pitchFamily="34" charset="0"/>
                <a:cs typeface="Arial" panose="020B0604020202020204" pitchFamily="34" charset="0"/>
              </a:rPr>
              <a:t>y </a:t>
            </a:r>
            <a:r>
              <a:rPr lang="es-CO" sz="1100" dirty="0" smtClean="0">
                <a:latin typeface="Arial" panose="020B0604020202020204" pitchFamily="34" charset="0"/>
                <a:cs typeface="Arial" panose="020B0604020202020204" pitchFamily="34" charset="0"/>
              </a:rPr>
              <a:t>en </a:t>
            </a:r>
            <a:r>
              <a:rPr lang="es-CO" sz="1100" u="sng" dirty="0" smtClean="0">
                <a:latin typeface="Arial" panose="020B0604020202020204" pitchFamily="34" charset="0"/>
                <a:cs typeface="Arial" panose="020B0604020202020204" pitchFamily="34" charset="0"/>
                <a:hlinkClick r:id="rId5"/>
              </a:rPr>
              <a:t>notificacionesjudiciales@itp.edu.co</a:t>
            </a:r>
            <a:r>
              <a:rPr lang="es-CO" sz="1100" dirty="0" smtClean="0">
                <a:latin typeface="Arial" panose="020B0604020202020204" pitchFamily="34" charset="0"/>
                <a:cs typeface="Arial" panose="020B0604020202020204" pitchFamily="34" charset="0"/>
              </a:rPr>
              <a:t>  </a:t>
            </a:r>
            <a:r>
              <a:rPr lang="es-CO" sz="1100" dirty="0">
                <a:latin typeface="Arial" panose="020B0604020202020204" pitchFamily="34" charset="0"/>
                <a:cs typeface="Arial" panose="020B0604020202020204" pitchFamily="34" charset="0"/>
              </a:rPr>
              <a:t>se recibió </a:t>
            </a:r>
            <a:r>
              <a:rPr lang="es-CO" sz="1100" dirty="0" smtClean="0">
                <a:latin typeface="Arial" panose="020B0604020202020204" pitchFamily="34" charset="0"/>
                <a:cs typeface="Arial" panose="020B0604020202020204" pitchFamily="34" charset="0"/>
              </a:rPr>
              <a:t>4 </a:t>
            </a:r>
            <a:r>
              <a:rPr lang="es-CO" sz="1100" dirty="0">
                <a:latin typeface="Arial" panose="020B0604020202020204" pitchFamily="34" charset="0"/>
                <a:cs typeface="Arial" panose="020B0604020202020204" pitchFamily="34" charset="0"/>
              </a:rPr>
              <a:t>PQRSD así: NOTIFICACIÓN AUTO ADMISORIO TUTELA - ACCIONANTES</a:t>
            </a:r>
          </a:p>
          <a:p>
            <a:pPr algn="just"/>
            <a:r>
              <a:rPr lang="es-CO" sz="1100" dirty="0">
                <a:latin typeface="Arial" panose="020B0604020202020204" pitchFamily="34" charset="0"/>
                <a:cs typeface="Arial" panose="020B0604020202020204" pitchFamily="34" charset="0"/>
              </a:rPr>
              <a:t>(Estudiantes V semestre de Gestión Contable del ITP</a:t>
            </a:r>
            <a:r>
              <a:rPr lang="es-CO" sz="1100" dirty="0" smtClean="0">
                <a:latin typeface="Arial" panose="020B0604020202020204" pitchFamily="34" charset="0"/>
                <a:cs typeface="Arial" panose="020B0604020202020204" pitchFamily="34" charset="0"/>
              </a:rPr>
              <a:t>), </a:t>
            </a:r>
            <a:r>
              <a:rPr lang="es-CO" sz="1100" dirty="0">
                <a:latin typeface="Arial" panose="020B0604020202020204" pitchFamily="34" charset="0"/>
                <a:cs typeface="Arial" panose="020B0604020202020204" pitchFamily="34" charset="0"/>
              </a:rPr>
              <a:t>Auto de </a:t>
            </a:r>
            <a:r>
              <a:rPr lang="es-CO" sz="1100" dirty="0" smtClean="0">
                <a:latin typeface="Arial" panose="020B0604020202020204" pitchFamily="34" charset="0"/>
                <a:cs typeface="Arial" panose="020B0604020202020204" pitchFamily="34" charset="0"/>
              </a:rPr>
              <a:t>sustanciación N</a:t>
            </a:r>
            <a:r>
              <a:rPr lang="es-CO" sz="1100" dirty="0">
                <a:latin typeface="Arial" panose="020B0604020202020204" pitchFamily="34" charset="0"/>
                <a:cs typeface="Arial" panose="020B0604020202020204" pitchFamily="34" charset="0"/>
              </a:rPr>
              <a:t>°. 0869, Auto sustanciación N°. </a:t>
            </a:r>
            <a:r>
              <a:rPr lang="es-CO" sz="1100" dirty="0" smtClean="0">
                <a:latin typeface="Arial" panose="020B0604020202020204" pitchFamily="34" charset="0"/>
                <a:cs typeface="Arial" panose="020B0604020202020204" pitchFamily="34" charset="0"/>
              </a:rPr>
              <a:t>0877</a:t>
            </a:r>
            <a:r>
              <a:rPr lang="es-CO" sz="1100" dirty="0">
                <a:latin typeface="Arial" panose="020B0604020202020204" pitchFamily="34" charset="0"/>
                <a:cs typeface="Arial" panose="020B0604020202020204" pitchFamily="34" charset="0"/>
              </a:rPr>
              <a:t>, Auto de sustanciación N° </a:t>
            </a:r>
            <a:r>
              <a:rPr lang="es-CO" sz="1100" dirty="0" smtClean="0">
                <a:latin typeface="Arial" panose="020B0604020202020204" pitchFamily="34" charset="0"/>
                <a:cs typeface="Arial" panose="020B0604020202020204" pitchFamily="34" charset="0"/>
              </a:rPr>
              <a:t>0911.  </a:t>
            </a:r>
            <a:endParaRPr lang="es-CO" sz="1100" dirty="0">
              <a:latin typeface="Arial" panose="020B0604020202020204" pitchFamily="34" charset="0"/>
              <a:cs typeface="Arial" panose="020B0604020202020204" pitchFamily="34" charset="0"/>
            </a:endParaRPr>
          </a:p>
          <a:p>
            <a:pPr algn="just"/>
            <a:endParaRPr lang="es-CO" sz="1100" dirty="0">
              <a:solidFill>
                <a:srgbClr val="FF0000"/>
              </a:solidFill>
              <a:latin typeface="Arial" panose="020B0604020202020204" pitchFamily="34" charset="0"/>
              <a:cs typeface="Arial" panose="020B0604020202020204" pitchFamily="34" charset="0"/>
            </a:endParaRPr>
          </a:p>
        </p:txBody>
      </p:sp>
      <p:graphicFrame>
        <p:nvGraphicFramePr>
          <p:cNvPr id="12" name="Objeto 11"/>
          <p:cNvGraphicFramePr>
            <a:graphicFrameLocks noChangeAspect="1"/>
          </p:cNvGraphicFramePr>
          <p:nvPr>
            <p:extLst>
              <p:ext uri="{D42A27DB-BD31-4B8C-83A1-F6EECF244321}">
                <p14:modId xmlns:p14="http://schemas.microsoft.com/office/powerpoint/2010/main" val="1340092221"/>
              </p:ext>
            </p:extLst>
          </p:nvPr>
        </p:nvGraphicFramePr>
        <p:xfrm>
          <a:off x="5602829" y="1506144"/>
          <a:ext cx="4191000" cy="1333500"/>
        </p:xfrm>
        <a:graphic>
          <a:graphicData uri="http://schemas.openxmlformats.org/presentationml/2006/ole">
            <mc:AlternateContent xmlns:mc="http://schemas.openxmlformats.org/markup-compatibility/2006">
              <mc:Choice xmlns:v="urn:schemas-microsoft-com:vml" Requires="v">
                <p:oleObj spid="_x0000_s1075" name="Hoja de cálculo" r:id="rId6" imgW="4190904" imgH="1333472" progId="Excel.Sheet.12">
                  <p:embed/>
                </p:oleObj>
              </mc:Choice>
              <mc:Fallback>
                <p:oleObj name="Hoja de cálculo" r:id="rId6" imgW="4190904" imgH="1333472" progId="Excel.Sheet.12">
                  <p:embed/>
                  <p:pic>
                    <p:nvPicPr>
                      <p:cNvPr id="0" name=""/>
                      <p:cNvPicPr/>
                      <p:nvPr/>
                    </p:nvPicPr>
                    <p:blipFill>
                      <a:blip r:embed="rId7"/>
                      <a:stretch>
                        <a:fillRect/>
                      </a:stretch>
                    </p:blipFill>
                    <p:spPr>
                      <a:xfrm>
                        <a:off x="5602829" y="1506144"/>
                        <a:ext cx="4191000" cy="1333500"/>
                      </a:xfrm>
                      <a:prstGeom prst="rect">
                        <a:avLst/>
                      </a:prstGeom>
                    </p:spPr>
                  </p:pic>
                </p:oleObj>
              </mc:Fallback>
            </mc:AlternateContent>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2584379112"/>
              </p:ext>
            </p:extLst>
          </p:nvPr>
        </p:nvGraphicFramePr>
        <p:xfrm>
          <a:off x="5783986" y="4523437"/>
          <a:ext cx="4486275" cy="1019175"/>
        </p:xfrm>
        <a:graphic>
          <a:graphicData uri="http://schemas.openxmlformats.org/presentationml/2006/ole">
            <mc:AlternateContent xmlns:mc="http://schemas.openxmlformats.org/markup-compatibility/2006">
              <mc:Choice xmlns:v="urn:schemas-microsoft-com:vml" Requires="v">
                <p:oleObj spid="_x0000_s1076" name="Hoja de cálculo binaria" r:id="rId8" imgW="4486119" imgH="1019104" progId="Excel.SheetBinaryMacroEnabled.12">
                  <p:embed/>
                </p:oleObj>
              </mc:Choice>
              <mc:Fallback>
                <p:oleObj name="Hoja de cálculo binaria" r:id="rId8" imgW="4486119" imgH="1019104" progId="Excel.SheetBinaryMacroEnabled.12">
                  <p:embed/>
                  <p:pic>
                    <p:nvPicPr>
                      <p:cNvPr id="0" name=""/>
                      <p:cNvPicPr/>
                      <p:nvPr/>
                    </p:nvPicPr>
                    <p:blipFill>
                      <a:blip r:embed="rId9"/>
                      <a:stretch>
                        <a:fillRect/>
                      </a:stretch>
                    </p:blipFill>
                    <p:spPr>
                      <a:xfrm>
                        <a:off x="5783986" y="4523437"/>
                        <a:ext cx="4486275" cy="1019175"/>
                      </a:xfrm>
                      <a:prstGeom prst="rect">
                        <a:avLst/>
                      </a:prstGeom>
                    </p:spPr>
                  </p:pic>
                </p:oleObj>
              </mc:Fallback>
            </mc:AlternateContent>
          </a:graphicData>
        </a:graphic>
      </p:graphicFrame>
      <p:graphicFrame>
        <p:nvGraphicFramePr>
          <p:cNvPr id="21" name="Gráfico 20"/>
          <p:cNvGraphicFramePr>
            <a:graphicFrameLocks/>
          </p:cNvGraphicFramePr>
          <p:nvPr>
            <p:extLst>
              <p:ext uri="{D42A27DB-BD31-4B8C-83A1-F6EECF244321}">
                <p14:modId xmlns:p14="http://schemas.microsoft.com/office/powerpoint/2010/main" val="33406851"/>
              </p:ext>
            </p:extLst>
          </p:nvPr>
        </p:nvGraphicFramePr>
        <p:xfrm>
          <a:off x="1102630" y="367378"/>
          <a:ext cx="4638674" cy="23336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5" name="Gráfico 24"/>
          <p:cNvGraphicFramePr>
            <a:graphicFrameLocks/>
          </p:cNvGraphicFramePr>
          <p:nvPr>
            <p:extLst>
              <p:ext uri="{D42A27DB-BD31-4B8C-83A1-F6EECF244321}">
                <p14:modId xmlns:p14="http://schemas.microsoft.com/office/powerpoint/2010/main" val="1811175374"/>
              </p:ext>
            </p:extLst>
          </p:nvPr>
        </p:nvGraphicFramePr>
        <p:xfrm>
          <a:off x="1333075" y="3055510"/>
          <a:ext cx="4343401" cy="2562227"/>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642644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4">
            <a:extLst>
              <a:ext uri="{FF2B5EF4-FFF2-40B4-BE49-F238E27FC236}">
                <a16:creationId xmlns:a16="http://schemas.microsoft.com/office/drawing/2014/main" id="{CBE94ECF-D8EB-43AB-9E04-F7BAFD2CA675}"/>
              </a:ext>
            </a:extLst>
          </p:cNvPr>
          <p:cNvSpPr txBox="1"/>
          <p:nvPr/>
        </p:nvSpPr>
        <p:spPr>
          <a:xfrm>
            <a:off x="1147876" y="265309"/>
            <a:ext cx="8901288" cy="707886"/>
          </a:xfrm>
          <a:prstGeom prst="rect">
            <a:avLst/>
          </a:prstGeom>
          <a:noFill/>
        </p:spPr>
        <p:txBody>
          <a:bodyPr wrap="square" rtlCol="0">
            <a:spAutoFit/>
          </a:bodyPr>
          <a:lstStyle/>
          <a:p>
            <a:pPr algn="ctr">
              <a:buClr>
                <a:schemeClr val="lt1"/>
              </a:buClr>
              <a:buSzPts val="1800"/>
              <a:buFont typeface="Calibri"/>
              <a:buNone/>
            </a:pPr>
            <a:r>
              <a:rPr lang="es-ES" sz="2000" b="1" dirty="0" smtClean="0">
                <a:solidFill>
                  <a:schemeClr val="tx1"/>
                </a:solidFill>
                <a:latin typeface="+mn-lt"/>
                <a:ea typeface="Calibri"/>
                <a:cs typeface="Calibri"/>
                <a:sym typeface="Calibri"/>
              </a:rPr>
              <a:t>PQRSD </a:t>
            </a:r>
          </a:p>
          <a:p>
            <a:pPr algn="ctr">
              <a:buClr>
                <a:schemeClr val="lt1"/>
              </a:buClr>
              <a:buSzPts val="1800"/>
              <a:buFont typeface="Calibri"/>
              <a:buNone/>
            </a:pPr>
            <a:r>
              <a:rPr lang="es-ES" sz="2000" b="1" dirty="0" smtClean="0">
                <a:solidFill>
                  <a:schemeClr val="tx1"/>
                </a:solidFill>
                <a:latin typeface="+mn-lt"/>
                <a:ea typeface="Calibri"/>
                <a:cs typeface="Calibri"/>
                <a:sym typeface="Calibri"/>
              </a:rPr>
              <a:t>recibidas por modalidad de petición  </a:t>
            </a:r>
            <a:endParaRPr lang="es-ES" sz="2000" b="1" dirty="0">
              <a:solidFill>
                <a:schemeClr val="tx1"/>
              </a:solidFill>
              <a:latin typeface="+mn-lt"/>
              <a:ea typeface="Calibri"/>
              <a:cs typeface="Calibri"/>
              <a:sym typeface="Calibri"/>
            </a:endParaRPr>
          </a:p>
        </p:txBody>
      </p:sp>
      <p:grpSp>
        <p:nvGrpSpPr>
          <p:cNvPr id="22" name="Grupo 21"/>
          <p:cNvGrpSpPr/>
          <p:nvPr/>
        </p:nvGrpSpPr>
        <p:grpSpPr>
          <a:xfrm>
            <a:off x="515801" y="1134741"/>
            <a:ext cx="3227000" cy="1716761"/>
            <a:chOff x="841067" y="1917832"/>
            <a:chExt cx="3227000" cy="1716761"/>
          </a:xfrm>
        </p:grpSpPr>
        <p:sp>
          <p:nvSpPr>
            <p:cNvPr id="2" name="Freeform 1">
              <a:extLst>
                <a:ext uri="{FF2B5EF4-FFF2-40B4-BE49-F238E27FC236}">
                  <a16:creationId xmlns:a16="http://schemas.microsoft.com/office/drawing/2014/main" id="{ACC54A79-6517-4AD0-A7EF-0568FBC5D159}"/>
                </a:ext>
              </a:extLst>
            </p:cNvPr>
            <p:cNvSpPr>
              <a:spLocks noChangeArrowheads="1"/>
            </p:cNvSpPr>
            <p:nvPr/>
          </p:nvSpPr>
          <p:spPr bwMode="auto">
            <a:xfrm>
              <a:off x="1659163" y="1917832"/>
              <a:ext cx="2408904" cy="1716761"/>
            </a:xfrm>
            <a:prstGeom prst="rect">
              <a:avLst/>
            </a:prstGeom>
            <a:solidFill>
              <a:schemeClr val="bg1">
                <a:lumMod val="95000"/>
              </a:schemeClr>
            </a:solidFill>
            <a:ln>
              <a:noFill/>
            </a:ln>
            <a:effectLst/>
          </p:spPr>
          <p:txBody>
            <a:bodyPr wrap="none" anchor="ctr"/>
            <a:lstStyle/>
            <a:p>
              <a:endParaRPr lang="en-US" sz="3266" dirty="0">
                <a:latin typeface="Open Sans Light" panose="020B0306030504020204" pitchFamily="34" charset="0"/>
              </a:endParaRPr>
            </a:p>
          </p:txBody>
        </p:sp>
        <p:sp>
          <p:nvSpPr>
            <p:cNvPr id="3" name="Freeform 3">
              <a:extLst>
                <a:ext uri="{FF2B5EF4-FFF2-40B4-BE49-F238E27FC236}">
                  <a16:creationId xmlns:a16="http://schemas.microsoft.com/office/drawing/2014/main" id="{B5A2E50C-38B2-4E39-B969-A9AC3BC4E937}"/>
                </a:ext>
              </a:extLst>
            </p:cNvPr>
            <p:cNvSpPr>
              <a:spLocks noChangeArrowheads="1"/>
            </p:cNvSpPr>
            <p:nvPr/>
          </p:nvSpPr>
          <p:spPr bwMode="auto">
            <a:xfrm>
              <a:off x="841067" y="2082710"/>
              <a:ext cx="878256" cy="1168841"/>
            </a:xfrm>
            <a:custGeom>
              <a:avLst/>
              <a:gdLst>
                <a:gd name="T0" fmla="*/ 1785 w 1786"/>
                <a:gd name="T1" fmla="*/ 2218 h 2379"/>
                <a:gd name="T2" fmla="*/ 1785 w 1786"/>
                <a:gd name="T3" fmla="*/ 2218 h 2379"/>
                <a:gd name="T4" fmla="*/ 1189 w 1786"/>
                <a:gd name="T5" fmla="*/ 2378 h 2379"/>
                <a:gd name="T6" fmla="*/ 1189 w 1786"/>
                <a:gd name="T7" fmla="*/ 2378 h 2379"/>
                <a:gd name="T8" fmla="*/ 0 w 1786"/>
                <a:gd name="T9" fmla="*/ 1189 h 2379"/>
                <a:gd name="T10" fmla="*/ 0 w 1786"/>
                <a:gd name="T11" fmla="*/ 1189 h 2379"/>
                <a:gd name="T12" fmla="*/ 1189 w 1786"/>
                <a:gd name="T13" fmla="*/ 0 h 2379"/>
                <a:gd name="T14" fmla="*/ 1189 w 1786"/>
                <a:gd name="T15" fmla="*/ 0 h 2379"/>
                <a:gd name="T16" fmla="*/ 1785 w 1786"/>
                <a:gd name="T17" fmla="*/ 160 h 2379"/>
                <a:gd name="T18" fmla="*/ 1785 w 1786"/>
                <a:gd name="T19" fmla="*/ 2218 h 2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6" h="2379">
                  <a:moveTo>
                    <a:pt x="1785" y="2218"/>
                  </a:moveTo>
                  <a:lnTo>
                    <a:pt x="1785" y="2218"/>
                  </a:lnTo>
                  <a:cubicBezTo>
                    <a:pt x="1612" y="2316"/>
                    <a:pt x="1403" y="2378"/>
                    <a:pt x="1189" y="2378"/>
                  </a:cubicBezTo>
                  <a:lnTo>
                    <a:pt x="1189" y="2378"/>
                  </a:lnTo>
                  <a:cubicBezTo>
                    <a:pt x="532" y="2378"/>
                    <a:pt x="0" y="1846"/>
                    <a:pt x="0" y="1189"/>
                  </a:cubicBezTo>
                  <a:lnTo>
                    <a:pt x="0" y="1189"/>
                  </a:lnTo>
                  <a:cubicBezTo>
                    <a:pt x="0" y="532"/>
                    <a:pt x="532" y="0"/>
                    <a:pt x="1189" y="0"/>
                  </a:cubicBezTo>
                  <a:lnTo>
                    <a:pt x="1189" y="0"/>
                  </a:lnTo>
                  <a:cubicBezTo>
                    <a:pt x="1406" y="0"/>
                    <a:pt x="1610" y="59"/>
                    <a:pt x="1785" y="160"/>
                  </a:cubicBezTo>
                  <a:lnTo>
                    <a:pt x="1785" y="2218"/>
                  </a:lnTo>
                </a:path>
              </a:pathLst>
            </a:custGeom>
            <a:solidFill>
              <a:schemeClr val="accent1"/>
            </a:solidFill>
            <a:ln>
              <a:noFill/>
            </a:ln>
            <a:effectLst/>
          </p:spPr>
          <p:txBody>
            <a:bodyPr wrap="none" anchor="ctr"/>
            <a:lstStyle/>
            <a:p>
              <a:endParaRPr lang="en-US" sz="3266" dirty="0">
                <a:latin typeface="Open Sans Light" panose="020B0306030504020204" pitchFamily="34" charset="0"/>
              </a:endParaRPr>
            </a:p>
          </p:txBody>
        </p:sp>
        <p:sp>
          <p:nvSpPr>
            <p:cNvPr id="16" name="TextBox 19">
              <a:extLst>
                <a:ext uri="{FF2B5EF4-FFF2-40B4-BE49-F238E27FC236}">
                  <a16:creationId xmlns:a16="http://schemas.microsoft.com/office/drawing/2014/main" id="{CABB8CDE-52B6-4869-943A-E9A31A1A0B9F}"/>
                </a:ext>
              </a:extLst>
            </p:cNvPr>
            <p:cNvSpPr txBox="1"/>
            <p:nvPr/>
          </p:nvSpPr>
          <p:spPr>
            <a:xfrm>
              <a:off x="1027491" y="2199131"/>
              <a:ext cx="505268" cy="1154162"/>
            </a:xfrm>
            <a:prstGeom prst="rect">
              <a:avLst/>
            </a:prstGeom>
            <a:noFill/>
          </p:spPr>
          <p:txBody>
            <a:bodyPr wrap="none" rtlCol="0" anchor="ctr">
              <a:spAutoFit/>
            </a:bodyPr>
            <a:lstStyle/>
            <a:p>
              <a:pPr algn="r"/>
              <a:r>
                <a:rPr lang="en-US" sz="6900" b="1" dirty="0">
                  <a:solidFill>
                    <a:schemeClr val="accent1">
                      <a:lumMod val="50000"/>
                    </a:schemeClr>
                  </a:solidFill>
                  <a:latin typeface="Poppins SemiBold" pitchFamily="2" charset="77"/>
                  <a:ea typeface="League Spartan" charset="0"/>
                  <a:cs typeface="Poppins SemiBold" pitchFamily="2" charset="77"/>
                </a:rPr>
                <a:t>1</a:t>
              </a:r>
            </a:p>
          </p:txBody>
        </p:sp>
        <p:sp>
          <p:nvSpPr>
            <p:cNvPr id="23" name="Subtitle 2">
              <a:extLst>
                <a:ext uri="{FF2B5EF4-FFF2-40B4-BE49-F238E27FC236}">
                  <a16:creationId xmlns:a16="http://schemas.microsoft.com/office/drawing/2014/main" id="{17E8788B-BB4B-4B6B-90BC-C204B2AAD379}"/>
                </a:ext>
              </a:extLst>
            </p:cNvPr>
            <p:cNvSpPr txBox="1">
              <a:spLocks/>
            </p:cNvSpPr>
            <p:nvPr/>
          </p:nvSpPr>
          <p:spPr>
            <a:xfrm>
              <a:off x="1938930" y="2532709"/>
              <a:ext cx="1854658" cy="109876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CO" sz="1400" b="1" kern="0" dirty="0">
                  <a:solidFill>
                    <a:schemeClr val="tx1"/>
                  </a:solidFill>
                  <a:latin typeface="Calibri"/>
                  <a:ea typeface="Calibri"/>
                  <a:cs typeface="Calibri"/>
                  <a:sym typeface="Calibri"/>
                </a:rPr>
                <a:t>PETICIONES DE </a:t>
              </a:r>
              <a:r>
                <a:rPr lang="es-CO" sz="1400" b="1" kern="0" dirty="0" smtClean="0">
                  <a:solidFill>
                    <a:schemeClr val="tx1"/>
                  </a:solidFill>
                  <a:latin typeface="Calibri"/>
                  <a:ea typeface="Calibri"/>
                  <a:cs typeface="Calibri"/>
                  <a:sym typeface="Calibri"/>
                </a:rPr>
                <a:t>INFORMACION</a:t>
              </a:r>
            </a:p>
            <a:p>
              <a:pPr lvl="0" defTabSz="914400">
                <a:lnSpc>
                  <a:spcPct val="90000"/>
                </a:lnSpc>
                <a:spcBef>
                  <a:spcPts val="0"/>
                </a:spcBef>
                <a:buClrTx/>
                <a:defRPr/>
              </a:pPr>
              <a:r>
                <a:rPr lang="es-CO" sz="1600" b="1" dirty="0" smtClean="0">
                  <a:solidFill>
                    <a:srgbClr val="000000"/>
                  </a:solidFill>
                  <a:latin typeface="Calibri" panose="020F0502020204030204" pitchFamily="34" charset="0"/>
                </a:rPr>
                <a:t>25</a:t>
              </a:r>
              <a:endParaRPr lang="es-CO" sz="1600" b="1" dirty="0">
                <a:solidFill>
                  <a:srgbClr val="000000"/>
                </a:solidFill>
                <a:latin typeface="Calibri" panose="020F0502020204030204" pitchFamily="34" charset="0"/>
              </a:endParaRPr>
            </a:p>
            <a:p>
              <a:pPr lvl="0" defTabSz="914400">
                <a:lnSpc>
                  <a:spcPct val="90000"/>
                </a:lnSpc>
                <a:spcBef>
                  <a:spcPts val="0"/>
                </a:spcBef>
                <a:buClrTx/>
                <a:defRPr/>
              </a:pPr>
              <a:r>
                <a:rPr lang="es-CO" sz="1600" b="1" dirty="0" smtClean="0">
                  <a:solidFill>
                    <a:srgbClr val="000000"/>
                  </a:solidFill>
                  <a:latin typeface="Arial" panose="020B0604020202020204" pitchFamily="34" charset="0"/>
                </a:rPr>
                <a:t>10%</a:t>
              </a:r>
              <a:endParaRPr lang="es-CO" sz="1600" b="1" dirty="0">
                <a:solidFill>
                  <a:srgbClr val="000000"/>
                </a:solidFill>
                <a:latin typeface="Arial" panose="020B0604020202020204" pitchFamily="34" charset="0"/>
              </a:endParaRPr>
            </a:p>
            <a:p>
              <a:pPr lvl="0" defTabSz="914400">
                <a:lnSpc>
                  <a:spcPct val="90000"/>
                </a:lnSpc>
                <a:spcBef>
                  <a:spcPts val="0"/>
                </a:spcBef>
                <a:buClrTx/>
                <a:defRPr/>
              </a:pPr>
              <a:r>
                <a:rPr lang="es-CO" sz="1600" dirty="0" smtClean="0"/>
                <a:t>  </a:t>
              </a:r>
              <a:endParaRPr kumimoji="0" lang="es-CO" sz="16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grpSp>
      <p:sp>
        <p:nvSpPr>
          <p:cNvPr id="10" name="Freeform 4">
            <a:extLst>
              <a:ext uri="{FF2B5EF4-FFF2-40B4-BE49-F238E27FC236}">
                <a16:creationId xmlns:a16="http://schemas.microsoft.com/office/drawing/2014/main" id="{47EE9595-8053-4D3F-B95C-8C3F830BD37D}"/>
              </a:ext>
            </a:extLst>
          </p:cNvPr>
          <p:cNvSpPr>
            <a:spLocks noChangeArrowheads="1"/>
          </p:cNvSpPr>
          <p:nvPr/>
        </p:nvSpPr>
        <p:spPr bwMode="auto">
          <a:xfrm>
            <a:off x="4610241" y="1169669"/>
            <a:ext cx="2408904" cy="1716761"/>
          </a:xfrm>
          <a:prstGeom prst="rect">
            <a:avLst/>
          </a:prstGeom>
          <a:solidFill>
            <a:schemeClr val="bg1">
              <a:lumMod val="95000"/>
            </a:schemeClr>
          </a:solidFill>
          <a:ln>
            <a:noFill/>
          </a:ln>
          <a:effectLst/>
        </p:spPr>
        <p:txBody>
          <a:bodyPr wrap="none" anchor="ctr"/>
          <a:lstStyle/>
          <a:p>
            <a:endParaRPr lang="en-US" sz="3266" dirty="0">
              <a:latin typeface="Open Sans Light" panose="020B0306030504020204" pitchFamily="34" charset="0"/>
            </a:endParaRPr>
          </a:p>
        </p:txBody>
      </p:sp>
      <p:sp>
        <p:nvSpPr>
          <p:cNvPr id="11" name="Freeform 6">
            <a:extLst>
              <a:ext uri="{FF2B5EF4-FFF2-40B4-BE49-F238E27FC236}">
                <a16:creationId xmlns:a16="http://schemas.microsoft.com/office/drawing/2014/main" id="{0493ED3D-50FF-4D52-8C34-6A1D5377D4FD}"/>
              </a:ext>
            </a:extLst>
          </p:cNvPr>
          <p:cNvSpPr>
            <a:spLocks noChangeArrowheads="1"/>
          </p:cNvSpPr>
          <p:nvPr/>
        </p:nvSpPr>
        <p:spPr bwMode="auto">
          <a:xfrm>
            <a:off x="4022568" y="1355371"/>
            <a:ext cx="587672" cy="1175345"/>
          </a:xfrm>
          <a:custGeom>
            <a:avLst/>
            <a:gdLst>
              <a:gd name="T0" fmla="*/ 1194 w 1195"/>
              <a:gd name="T1" fmla="*/ 2388 h 2389"/>
              <a:gd name="T2" fmla="*/ 1194 w 1195"/>
              <a:gd name="T3" fmla="*/ 2388 h 2389"/>
              <a:gd name="T4" fmla="*/ 0 w 1195"/>
              <a:gd name="T5" fmla="*/ 1194 h 2389"/>
              <a:gd name="T6" fmla="*/ 0 w 1195"/>
              <a:gd name="T7" fmla="*/ 1194 h 2389"/>
              <a:gd name="T8" fmla="*/ 1194 w 1195"/>
              <a:gd name="T9" fmla="*/ 0 h 2389"/>
              <a:gd name="T10" fmla="*/ 1194 w 1195"/>
              <a:gd name="T11" fmla="*/ 2388 h 2389"/>
            </a:gdLst>
            <a:ahLst/>
            <a:cxnLst>
              <a:cxn ang="0">
                <a:pos x="T0" y="T1"/>
              </a:cxn>
              <a:cxn ang="0">
                <a:pos x="T2" y="T3"/>
              </a:cxn>
              <a:cxn ang="0">
                <a:pos x="T4" y="T5"/>
              </a:cxn>
              <a:cxn ang="0">
                <a:pos x="T6" y="T7"/>
              </a:cxn>
              <a:cxn ang="0">
                <a:pos x="T8" y="T9"/>
              </a:cxn>
              <a:cxn ang="0">
                <a:pos x="T10" y="T11"/>
              </a:cxn>
            </a:cxnLst>
            <a:rect l="0" t="0" r="r" b="b"/>
            <a:pathLst>
              <a:path w="1195" h="2389">
                <a:moveTo>
                  <a:pt x="1194" y="2388"/>
                </a:moveTo>
                <a:lnTo>
                  <a:pt x="1194" y="2388"/>
                </a:lnTo>
                <a:cubicBezTo>
                  <a:pt x="535" y="2388"/>
                  <a:pt x="0" y="1853"/>
                  <a:pt x="0" y="1194"/>
                </a:cubicBezTo>
                <a:lnTo>
                  <a:pt x="0" y="1194"/>
                </a:lnTo>
                <a:cubicBezTo>
                  <a:pt x="0" y="535"/>
                  <a:pt x="535" y="0"/>
                  <a:pt x="1194" y="0"/>
                </a:cubicBezTo>
                <a:lnTo>
                  <a:pt x="1194" y="2388"/>
                </a:lnTo>
              </a:path>
            </a:pathLst>
          </a:custGeom>
          <a:solidFill>
            <a:schemeClr val="accent2"/>
          </a:solidFill>
          <a:ln>
            <a:noFill/>
          </a:ln>
          <a:effectLst/>
        </p:spPr>
        <p:txBody>
          <a:bodyPr wrap="none" anchor="ctr"/>
          <a:lstStyle/>
          <a:p>
            <a:endParaRPr lang="en-US" sz="3266" dirty="0">
              <a:latin typeface="Open Sans Light" panose="020B0306030504020204" pitchFamily="34" charset="0"/>
            </a:endParaRPr>
          </a:p>
        </p:txBody>
      </p:sp>
      <p:sp>
        <p:nvSpPr>
          <p:cNvPr id="18" name="TextBox 21">
            <a:extLst>
              <a:ext uri="{FF2B5EF4-FFF2-40B4-BE49-F238E27FC236}">
                <a16:creationId xmlns:a16="http://schemas.microsoft.com/office/drawing/2014/main" id="{EED0BD1C-BB58-45A8-80DA-294A9AEBC031}"/>
              </a:ext>
            </a:extLst>
          </p:cNvPr>
          <p:cNvSpPr txBox="1"/>
          <p:nvPr/>
        </p:nvSpPr>
        <p:spPr>
          <a:xfrm>
            <a:off x="4027595" y="1348322"/>
            <a:ext cx="692818" cy="1154162"/>
          </a:xfrm>
          <a:prstGeom prst="rect">
            <a:avLst/>
          </a:prstGeom>
          <a:noFill/>
        </p:spPr>
        <p:txBody>
          <a:bodyPr wrap="none" rtlCol="0" anchor="ctr">
            <a:spAutoFit/>
          </a:bodyPr>
          <a:lstStyle/>
          <a:p>
            <a:pPr algn="r"/>
            <a:r>
              <a:rPr lang="en-US" sz="6900" b="1" dirty="0">
                <a:solidFill>
                  <a:schemeClr val="accent2">
                    <a:lumMod val="50000"/>
                  </a:schemeClr>
                </a:solidFill>
                <a:latin typeface="Poppins SemiBold" pitchFamily="2" charset="77"/>
                <a:ea typeface="League Spartan" charset="0"/>
                <a:cs typeface="Poppins SemiBold" pitchFamily="2" charset="77"/>
              </a:rPr>
              <a:t>2</a:t>
            </a:r>
          </a:p>
        </p:txBody>
      </p:sp>
      <p:sp>
        <p:nvSpPr>
          <p:cNvPr id="25" name="Subtitle 2">
            <a:extLst>
              <a:ext uri="{FF2B5EF4-FFF2-40B4-BE49-F238E27FC236}">
                <a16:creationId xmlns:a16="http://schemas.microsoft.com/office/drawing/2014/main" id="{1FFD9365-C691-452E-B625-5E86CD0A3EE2}"/>
              </a:ext>
            </a:extLst>
          </p:cNvPr>
          <p:cNvSpPr txBox="1">
            <a:spLocks/>
          </p:cNvSpPr>
          <p:nvPr/>
        </p:nvSpPr>
        <p:spPr>
          <a:xfrm>
            <a:off x="4774744" y="1784546"/>
            <a:ext cx="2113145" cy="10156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CO" sz="1400" b="1" kern="0" dirty="0">
                <a:solidFill>
                  <a:schemeClr val="tx1"/>
                </a:solidFill>
                <a:latin typeface="Calibri"/>
                <a:ea typeface="Calibri"/>
                <a:cs typeface="Calibri"/>
                <a:sym typeface="Calibri"/>
              </a:rPr>
              <a:t>PETICIONES DE </a:t>
            </a:r>
            <a:endParaRPr lang="es-CO" sz="14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400" b="1" kern="0" dirty="0" smtClean="0">
                <a:solidFill>
                  <a:schemeClr val="tx1"/>
                </a:solidFill>
                <a:latin typeface="Calibri"/>
                <a:ea typeface="Calibri"/>
                <a:cs typeface="Calibri"/>
                <a:sym typeface="Calibri"/>
              </a:rPr>
              <a:t>  INTERES </a:t>
            </a:r>
          </a:p>
          <a:p>
            <a:pPr lvl="0" defTabSz="914400">
              <a:lnSpc>
                <a:spcPct val="90000"/>
              </a:lnSpc>
              <a:spcBef>
                <a:spcPts val="0"/>
              </a:spcBef>
              <a:buClrTx/>
              <a:defRPr/>
            </a:pPr>
            <a:r>
              <a:rPr lang="es-CO" sz="1400" b="1" kern="0" dirty="0">
                <a:solidFill>
                  <a:schemeClr val="tx1"/>
                </a:solidFill>
                <a:latin typeface="Calibri"/>
                <a:ea typeface="Calibri"/>
                <a:cs typeface="Calibri"/>
                <a:sym typeface="Calibri"/>
              </a:rPr>
              <a:t> </a:t>
            </a:r>
            <a:r>
              <a:rPr lang="es-CO" sz="1400" b="1" kern="0" dirty="0" smtClean="0">
                <a:solidFill>
                  <a:schemeClr val="tx1"/>
                </a:solidFill>
                <a:latin typeface="Calibri"/>
                <a:ea typeface="Calibri"/>
                <a:cs typeface="Calibri"/>
                <a:sym typeface="Calibri"/>
              </a:rPr>
              <a:t>               GENERAL</a:t>
            </a:r>
            <a:r>
              <a:rPr lang="es-CO" sz="1400" b="1" kern="0" dirty="0">
                <a:solidFill>
                  <a:schemeClr val="tx1"/>
                </a:solidFill>
                <a:latin typeface="Calibri"/>
                <a:ea typeface="Calibri"/>
                <a:cs typeface="Calibri"/>
                <a:sym typeface="Calibri"/>
              </a:rPr>
              <a:t>	</a:t>
            </a:r>
            <a:endParaRPr lang="es-CO" sz="14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400" kern="0" dirty="0" smtClean="0">
                <a:solidFill>
                  <a:schemeClr val="tx1"/>
                </a:solidFill>
                <a:latin typeface="Calibri"/>
                <a:ea typeface="Calibri"/>
                <a:cs typeface="Calibri"/>
                <a:sym typeface="Calibri"/>
              </a:rPr>
              <a:t>      145</a:t>
            </a:r>
            <a:r>
              <a:rPr lang="es-CO" sz="1400" dirty="0" smtClean="0"/>
              <a:t>  </a:t>
            </a:r>
            <a:r>
              <a:rPr lang="es-CO" sz="1400" b="1" kern="0" dirty="0">
                <a:solidFill>
                  <a:schemeClr val="tx1"/>
                </a:solidFill>
                <a:latin typeface="Calibri"/>
                <a:ea typeface="Calibri"/>
                <a:cs typeface="Calibri"/>
                <a:sym typeface="Calibri"/>
              </a:rPr>
              <a:t>	</a:t>
            </a:r>
            <a:endParaRPr lang="es-CO" sz="14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400" dirty="0" smtClean="0">
                <a:solidFill>
                  <a:srgbClr val="000000"/>
                </a:solidFill>
                <a:latin typeface="Arial" panose="020B0604020202020204" pitchFamily="34" charset="0"/>
              </a:rPr>
              <a:t>61%</a:t>
            </a:r>
            <a:r>
              <a:rPr lang="es-CO" sz="1400" dirty="0" smtClean="0"/>
              <a:t> </a:t>
            </a:r>
            <a:r>
              <a:rPr lang="es-CO" sz="1400" b="1" dirty="0" smtClean="0"/>
              <a:t>  </a:t>
            </a:r>
            <a:endParaRPr lang="es-CO" sz="1400" b="1" kern="0" dirty="0">
              <a:solidFill>
                <a:schemeClr val="tx1"/>
              </a:solidFill>
              <a:latin typeface="Calibri"/>
              <a:ea typeface="Calibri"/>
              <a:cs typeface="Calibri"/>
              <a:sym typeface="Calibri"/>
            </a:endParaRPr>
          </a:p>
        </p:txBody>
      </p:sp>
      <p:grpSp>
        <p:nvGrpSpPr>
          <p:cNvPr id="28" name="Grupo 27"/>
          <p:cNvGrpSpPr/>
          <p:nvPr/>
        </p:nvGrpSpPr>
        <p:grpSpPr>
          <a:xfrm>
            <a:off x="7345514" y="1169669"/>
            <a:ext cx="3171328" cy="1716761"/>
            <a:chOff x="7932443" y="1668904"/>
            <a:chExt cx="3171328" cy="1716761"/>
          </a:xfrm>
        </p:grpSpPr>
        <p:sp>
          <p:nvSpPr>
            <p:cNvPr id="6" name="Freeform 7">
              <a:extLst>
                <a:ext uri="{FF2B5EF4-FFF2-40B4-BE49-F238E27FC236}">
                  <a16:creationId xmlns:a16="http://schemas.microsoft.com/office/drawing/2014/main" id="{4E8EA2AD-9D73-4D17-BC66-15AAC41E61D0}"/>
                </a:ext>
              </a:extLst>
            </p:cNvPr>
            <p:cNvSpPr>
              <a:spLocks noChangeArrowheads="1"/>
            </p:cNvSpPr>
            <p:nvPr/>
          </p:nvSpPr>
          <p:spPr bwMode="auto">
            <a:xfrm>
              <a:off x="8681500" y="1668904"/>
              <a:ext cx="2408904" cy="1716761"/>
            </a:xfrm>
            <a:prstGeom prst="rect">
              <a:avLst/>
            </a:prstGeom>
            <a:solidFill>
              <a:schemeClr val="bg1">
                <a:lumMod val="95000"/>
              </a:schemeClr>
            </a:solidFill>
            <a:ln>
              <a:noFill/>
            </a:ln>
            <a:effectLst/>
          </p:spPr>
          <p:txBody>
            <a:bodyPr wrap="none" anchor="ctr"/>
            <a:lstStyle/>
            <a:p>
              <a:endParaRPr lang="en-US" sz="3266" dirty="0">
                <a:latin typeface="Open Sans Light" panose="020B0306030504020204" pitchFamily="34" charset="0"/>
              </a:endParaRPr>
            </a:p>
          </p:txBody>
        </p:sp>
        <p:sp>
          <p:nvSpPr>
            <p:cNvPr id="7" name="Freeform 9">
              <a:extLst>
                <a:ext uri="{FF2B5EF4-FFF2-40B4-BE49-F238E27FC236}">
                  <a16:creationId xmlns:a16="http://schemas.microsoft.com/office/drawing/2014/main" id="{0FC6F0CB-2C07-4833-9AF5-74B0B1B94BD1}"/>
                </a:ext>
              </a:extLst>
            </p:cNvPr>
            <p:cNvSpPr>
              <a:spLocks noChangeArrowheads="1"/>
            </p:cNvSpPr>
            <p:nvPr/>
          </p:nvSpPr>
          <p:spPr bwMode="auto">
            <a:xfrm>
              <a:off x="7966240" y="1917832"/>
              <a:ext cx="728628" cy="1099448"/>
            </a:xfrm>
            <a:custGeom>
              <a:avLst/>
              <a:gdLst>
                <a:gd name="T0" fmla="*/ 1481 w 1482"/>
                <a:gd name="T1" fmla="*/ 2174 h 2237"/>
                <a:gd name="T2" fmla="*/ 1481 w 1482"/>
                <a:gd name="T3" fmla="*/ 2174 h 2237"/>
                <a:gd name="T4" fmla="*/ 1118 w 1482"/>
                <a:gd name="T5" fmla="*/ 2236 h 2237"/>
                <a:gd name="T6" fmla="*/ 1118 w 1482"/>
                <a:gd name="T7" fmla="*/ 2236 h 2237"/>
                <a:gd name="T8" fmla="*/ 0 w 1482"/>
                <a:gd name="T9" fmla="*/ 1118 h 2237"/>
                <a:gd name="T10" fmla="*/ 0 w 1482"/>
                <a:gd name="T11" fmla="*/ 1118 h 2237"/>
                <a:gd name="T12" fmla="*/ 1118 w 1482"/>
                <a:gd name="T13" fmla="*/ 0 h 2237"/>
                <a:gd name="T14" fmla="*/ 1118 w 1482"/>
                <a:gd name="T15" fmla="*/ 0 h 2237"/>
                <a:gd name="T16" fmla="*/ 1481 w 1482"/>
                <a:gd name="T17" fmla="*/ 60 h 2237"/>
                <a:gd name="T18" fmla="*/ 1481 w 1482"/>
                <a:gd name="T19" fmla="*/ 2174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2" h="2237">
                  <a:moveTo>
                    <a:pt x="1481" y="2174"/>
                  </a:moveTo>
                  <a:lnTo>
                    <a:pt x="1481" y="2174"/>
                  </a:lnTo>
                  <a:cubicBezTo>
                    <a:pt x="1367" y="2214"/>
                    <a:pt x="1243" y="2236"/>
                    <a:pt x="1118" y="2236"/>
                  </a:cubicBezTo>
                  <a:lnTo>
                    <a:pt x="1118" y="2236"/>
                  </a:lnTo>
                  <a:cubicBezTo>
                    <a:pt x="500" y="2236"/>
                    <a:pt x="0" y="1735"/>
                    <a:pt x="0" y="1118"/>
                  </a:cubicBezTo>
                  <a:lnTo>
                    <a:pt x="0" y="1118"/>
                  </a:lnTo>
                  <a:cubicBezTo>
                    <a:pt x="0" y="500"/>
                    <a:pt x="500" y="0"/>
                    <a:pt x="1118" y="0"/>
                  </a:cubicBezTo>
                  <a:lnTo>
                    <a:pt x="1118" y="0"/>
                  </a:lnTo>
                  <a:cubicBezTo>
                    <a:pt x="1245" y="0"/>
                    <a:pt x="1368" y="21"/>
                    <a:pt x="1481" y="60"/>
                  </a:cubicBezTo>
                  <a:lnTo>
                    <a:pt x="1481" y="2174"/>
                  </a:lnTo>
                </a:path>
              </a:pathLst>
            </a:custGeom>
            <a:solidFill>
              <a:schemeClr val="accent3"/>
            </a:solidFill>
            <a:ln>
              <a:noFill/>
            </a:ln>
            <a:effectLst/>
          </p:spPr>
          <p:txBody>
            <a:bodyPr wrap="none" anchor="ctr"/>
            <a:lstStyle/>
            <a:p>
              <a:endParaRPr lang="en-US" sz="3266" dirty="0">
                <a:latin typeface="Open Sans Light" panose="020B0306030504020204" pitchFamily="34" charset="0"/>
              </a:endParaRPr>
            </a:p>
          </p:txBody>
        </p:sp>
        <p:sp>
          <p:nvSpPr>
            <p:cNvPr id="20" name="TextBox 23">
              <a:extLst>
                <a:ext uri="{FF2B5EF4-FFF2-40B4-BE49-F238E27FC236}">
                  <a16:creationId xmlns:a16="http://schemas.microsoft.com/office/drawing/2014/main" id="{E1B19456-24B4-409B-921B-885C6B1E9723}"/>
                </a:ext>
              </a:extLst>
            </p:cNvPr>
            <p:cNvSpPr txBox="1"/>
            <p:nvPr/>
          </p:nvSpPr>
          <p:spPr>
            <a:xfrm>
              <a:off x="7932443" y="1958989"/>
              <a:ext cx="715260" cy="1154162"/>
            </a:xfrm>
            <a:prstGeom prst="rect">
              <a:avLst/>
            </a:prstGeom>
            <a:noFill/>
          </p:spPr>
          <p:txBody>
            <a:bodyPr wrap="none" rtlCol="0" anchor="ctr">
              <a:spAutoFit/>
            </a:bodyPr>
            <a:lstStyle/>
            <a:p>
              <a:pPr algn="r"/>
              <a:r>
                <a:rPr lang="en-US" sz="6900" b="1" dirty="0">
                  <a:solidFill>
                    <a:schemeClr val="accent3">
                      <a:lumMod val="50000"/>
                    </a:schemeClr>
                  </a:solidFill>
                  <a:latin typeface="Poppins SemiBold" pitchFamily="2" charset="77"/>
                  <a:ea typeface="League Spartan" charset="0"/>
                  <a:cs typeface="Poppins SemiBold" pitchFamily="2" charset="77"/>
                </a:rPr>
                <a:t>3</a:t>
              </a:r>
            </a:p>
          </p:txBody>
        </p:sp>
        <p:sp>
          <p:nvSpPr>
            <p:cNvPr id="27" name="Subtitle 2">
              <a:extLst>
                <a:ext uri="{FF2B5EF4-FFF2-40B4-BE49-F238E27FC236}">
                  <a16:creationId xmlns:a16="http://schemas.microsoft.com/office/drawing/2014/main" id="{3B9CA683-ADE5-4933-863E-5D36955C4BB2}"/>
                </a:ext>
              </a:extLst>
            </p:cNvPr>
            <p:cNvSpPr txBox="1">
              <a:spLocks/>
            </p:cNvSpPr>
            <p:nvPr/>
          </p:nvSpPr>
          <p:spPr>
            <a:xfrm>
              <a:off x="8852867" y="2230866"/>
              <a:ext cx="2250904" cy="65556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ES" sz="1600" b="1" kern="0" dirty="0" smtClean="0">
                  <a:solidFill>
                    <a:schemeClr val="tx1"/>
                  </a:solidFill>
                  <a:latin typeface="Calibri"/>
                  <a:ea typeface="Calibri"/>
                  <a:cs typeface="Calibri"/>
                  <a:sym typeface="Calibri"/>
                </a:rPr>
                <a:t>   </a:t>
              </a:r>
              <a:r>
                <a:rPr lang="es-ES" sz="1400" b="1" kern="0" dirty="0" smtClean="0">
                  <a:solidFill>
                    <a:schemeClr val="tx1"/>
                  </a:solidFill>
                  <a:latin typeface="Calibri"/>
                  <a:ea typeface="Calibri"/>
                  <a:cs typeface="Calibri"/>
                  <a:sym typeface="Calibri"/>
                </a:rPr>
                <a:t>QUEJAS </a:t>
              </a:r>
              <a:r>
                <a:rPr lang="es-ES" sz="1400" b="1" kern="0" dirty="0">
                  <a:solidFill>
                    <a:schemeClr val="tx1"/>
                  </a:solidFill>
                  <a:latin typeface="Calibri"/>
                  <a:ea typeface="Calibri"/>
                  <a:cs typeface="Calibri"/>
                  <a:sym typeface="Calibri"/>
                </a:rPr>
                <a:t>	</a:t>
              </a:r>
              <a:endParaRPr lang="es-ES" sz="14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ES" sz="1400" b="1" kern="0" dirty="0" smtClean="0">
                  <a:solidFill>
                    <a:schemeClr val="tx1"/>
                  </a:solidFill>
                  <a:latin typeface="Calibri"/>
                  <a:ea typeface="Calibri"/>
                  <a:cs typeface="Calibri"/>
                  <a:sym typeface="Calibri"/>
                </a:rPr>
                <a:t>        0</a:t>
              </a:r>
              <a:r>
                <a:rPr lang="es-ES" sz="1400" b="1" kern="0" dirty="0">
                  <a:solidFill>
                    <a:schemeClr val="tx1"/>
                  </a:solidFill>
                  <a:latin typeface="Calibri"/>
                  <a:ea typeface="Calibri"/>
                  <a:cs typeface="Calibri"/>
                  <a:sym typeface="Calibri"/>
                </a:rPr>
                <a:t>	</a:t>
              </a:r>
              <a:endParaRPr lang="es-ES" sz="14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ES" sz="1400" b="1" kern="0" dirty="0" smtClean="0">
                  <a:solidFill>
                    <a:schemeClr val="tx1"/>
                  </a:solidFill>
                  <a:latin typeface="Calibri"/>
                  <a:ea typeface="Calibri"/>
                  <a:cs typeface="Calibri"/>
                  <a:sym typeface="Calibri"/>
                </a:rPr>
                <a:t>0%</a:t>
              </a:r>
              <a:endParaRPr lang="es-ES" sz="1400" b="1" kern="0" dirty="0">
                <a:solidFill>
                  <a:schemeClr val="tx1"/>
                </a:solidFill>
                <a:latin typeface="Calibri"/>
                <a:ea typeface="Calibri"/>
                <a:cs typeface="Calibri"/>
                <a:sym typeface="Calibri"/>
              </a:endParaRPr>
            </a:p>
          </p:txBody>
        </p:sp>
      </p:grpSp>
      <p:grpSp>
        <p:nvGrpSpPr>
          <p:cNvPr id="30" name="Grupo 29"/>
          <p:cNvGrpSpPr/>
          <p:nvPr/>
        </p:nvGrpSpPr>
        <p:grpSpPr>
          <a:xfrm>
            <a:off x="608695" y="3010504"/>
            <a:ext cx="3144850" cy="1716762"/>
            <a:chOff x="955744" y="4448511"/>
            <a:chExt cx="3144850" cy="1716762"/>
          </a:xfrm>
        </p:grpSpPr>
        <p:sp>
          <p:nvSpPr>
            <p:cNvPr id="4" name="Freeform 10">
              <a:extLst>
                <a:ext uri="{FF2B5EF4-FFF2-40B4-BE49-F238E27FC236}">
                  <a16:creationId xmlns:a16="http://schemas.microsoft.com/office/drawing/2014/main" id="{A0FE4677-7FF2-478B-889A-FF67E6B8E9BF}"/>
                </a:ext>
              </a:extLst>
            </p:cNvPr>
            <p:cNvSpPr>
              <a:spLocks noChangeArrowheads="1"/>
            </p:cNvSpPr>
            <p:nvPr/>
          </p:nvSpPr>
          <p:spPr bwMode="auto">
            <a:xfrm>
              <a:off x="1691690" y="4448511"/>
              <a:ext cx="2408904" cy="1716762"/>
            </a:xfrm>
            <a:prstGeom prst="rect">
              <a:avLst/>
            </a:prstGeom>
            <a:solidFill>
              <a:schemeClr val="bg1">
                <a:lumMod val="95000"/>
              </a:schemeClr>
            </a:solidFill>
            <a:ln>
              <a:noFill/>
            </a:ln>
            <a:effectLst/>
          </p:spPr>
          <p:txBody>
            <a:bodyPr wrap="none" anchor="ctr"/>
            <a:lstStyle/>
            <a:p>
              <a:endParaRPr lang="en-US" sz="1600" dirty="0">
                <a:solidFill>
                  <a:schemeClr val="tx1"/>
                </a:solidFill>
                <a:latin typeface="Open Sans Light" panose="020B0306030504020204" pitchFamily="34" charset="0"/>
              </a:endParaRPr>
            </a:p>
          </p:txBody>
        </p:sp>
        <p:sp>
          <p:nvSpPr>
            <p:cNvPr id="5" name="Freeform 12">
              <a:extLst>
                <a:ext uri="{FF2B5EF4-FFF2-40B4-BE49-F238E27FC236}">
                  <a16:creationId xmlns:a16="http://schemas.microsoft.com/office/drawing/2014/main" id="{2AE75B3E-B8B8-4401-B6FD-505A943F388D}"/>
                </a:ext>
              </a:extLst>
            </p:cNvPr>
            <p:cNvSpPr>
              <a:spLocks noChangeArrowheads="1"/>
            </p:cNvSpPr>
            <p:nvPr/>
          </p:nvSpPr>
          <p:spPr bwMode="auto">
            <a:xfrm>
              <a:off x="975227" y="4585902"/>
              <a:ext cx="730797" cy="1099446"/>
            </a:xfrm>
            <a:custGeom>
              <a:avLst/>
              <a:gdLst>
                <a:gd name="T0" fmla="*/ 1483 w 1484"/>
                <a:gd name="T1" fmla="*/ 2174 h 2237"/>
                <a:gd name="T2" fmla="*/ 1483 w 1484"/>
                <a:gd name="T3" fmla="*/ 2174 h 2237"/>
                <a:gd name="T4" fmla="*/ 1118 w 1484"/>
                <a:gd name="T5" fmla="*/ 2236 h 2237"/>
                <a:gd name="T6" fmla="*/ 1118 w 1484"/>
                <a:gd name="T7" fmla="*/ 2236 h 2237"/>
                <a:gd name="T8" fmla="*/ 0 w 1484"/>
                <a:gd name="T9" fmla="*/ 1117 h 2237"/>
                <a:gd name="T10" fmla="*/ 0 w 1484"/>
                <a:gd name="T11" fmla="*/ 1117 h 2237"/>
                <a:gd name="T12" fmla="*/ 1118 w 1484"/>
                <a:gd name="T13" fmla="*/ 0 h 2237"/>
                <a:gd name="T14" fmla="*/ 1118 w 1484"/>
                <a:gd name="T15" fmla="*/ 0 h 2237"/>
                <a:gd name="T16" fmla="*/ 1482 w 1484"/>
                <a:gd name="T17" fmla="*/ 60 h 2237"/>
                <a:gd name="T18" fmla="*/ 1483 w 1484"/>
                <a:gd name="T19" fmla="*/ 2174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4" h="2237">
                  <a:moveTo>
                    <a:pt x="1483" y="2174"/>
                  </a:moveTo>
                  <a:lnTo>
                    <a:pt x="1483" y="2174"/>
                  </a:lnTo>
                  <a:cubicBezTo>
                    <a:pt x="1367" y="2213"/>
                    <a:pt x="1244" y="2236"/>
                    <a:pt x="1118" y="2236"/>
                  </a:cubicBezTo>
                  <a:lnTo>
                    <a:pt x="1118" y="2236"/>
                  </a:lnTo>
                  <a:cubicBezTo>
                    <a:pt x="501" y="2236"/>
                    <a:pt x="0" y="1735"/>
                    <a:pt x="0" y="1117"/>
                  </a:cubicBezTo>
                  <a:lnTo>
                    <a:pt x="0" y="1117"/>
                  </a:lnTo>
                  <a:cubicBezTo>
                    <a:pt x="0" y="499"/>
                    <a:pt x="501" y="0"/>
                    <a:pt x="1118" y="0"/>
                  </a:cubicBezTo>
                  <a:lnTo>
                    <a:pt x="1118" y="0"/>
                  </a:lnTo>
                  <a:cubicBezTo>
                    <a:pt x="1246" y="0"/>
                    <a:pt x="1368" y="20"/>
                    <a:pt x="1482" y="60"/>
                  </a:cubicBezTo>
                  <a:lnTo>
                    <a:pt x="1483" y="2174"/>
                  </a:lnTo>
                </a:path>
              </a:pathLst>
            </a:custGeom>
            <a:solidFill>
              <a:schemeClr val="accent4"/>
            </a:solidFill>
            <a:ln>
              <a:noFill/>
            </a:ln>
            <a:effectLst/>
          </p:spPr>
          <p:txBody>
            <a:bodyPr wrap="none" anchor="ctr"/>
            <a:lstStyle/>
            <a:p>
              <a:endParaRPr lang="en-US" sz="3266" dirty="0">
                <a:latin typeface="Open Sans Light" panose="020B0306030504020204" pitchFamily="34" charset="0"/>
              </a:endParaRPr>
            </a:p>
          </p:txBody>
        </p:sp>
        <p:sp>
          <p:nvSpPr>
            <p:cNvPr id="17" name="TextBox 20">
              <a:extLst>
                <a:ext uri="{FF2B5EF4-FFF2-40B4-BE49-F238E27FC236}">
                  <a16:creationId xmlns:a16="http://schemas.microsoft.com/office/drawing/2014/main" id="{ADF34DC6-B348-43B3-A58D-59BEF752D813}"/>
                </a:ext>
              </a:extLst>
            </p:cNvPr>
            <p:cNvSpPr txBox="1"/>
            <p:nvPr/>
          </p:nvSpPr>
          <p:spPr>
            <a:xfrm>
              <a:off x="955744" y="4568222"/>
              <a:ext cx="769763" cy="1154162"/>
            </a:xfrm>
            <a:prstGeom prst="rect">
              <a:avLst/>
            </a:prstGeom>
            <a:noFill/>
          </p:spPr>
          <p:txBody>
            <a:bodyPr wrap="none" rtlCol="0" anchor="ctr">
              <a:spAutoFit/>
            </a:bodyPr>
            <a:lstStyle/>
            <a:p>
              <a:pPr algn="r"/>
              <a:r>
                <a:rPr lang="en-US" sz="6900" b="1" dirty="0">
                  <a:solidFill>
                    <a:schemeClr val="accent4">
                      <a:lumMod val="50000"/>
                    </a:schemeClr>
                  </a:solidFill>
                  <a:latin typeface="Poppins SemiBold" pitchFamily="2" charset="77"/>
                  <a:ea typeface="League Spartan" charset="0"/>
                  <a:cs typeface="Poppins SemiBold" pitchFamily="2" charset="77"/>
                </a:rPr>
                <a:t>4</a:t>
              </a:r>
            </a:p>
          </p:txBody>
        </p:sp>
        <p:sp>
          <p:nvSpPr>
            <p:cNvPr id="29" name="Subtitle 2">
              <a:extLst>
                <a:ext uri="{FF2B5EF4-FFF2-40B4-BE49-F238E27FC236}">
                  <a16:creationId xmlns:a16="http://schemas.microsoft.com/office/drawing/2014/main" id="{100BD07C-5F6D-496F-B6C6-97C6D42CB4DD}"/>
                </a:ext>
              </a:extLst>
            </p:cNvPr>
            <p:cNvSpPr txBox="1">
              <a:spLocks/>
            </p:cNvSpPr>
            <p:nvPr/>
          </p:nvSpPr>
          <p:spPr>
            <a:xfrm>
              <a:off x="1813543" y="4695930"/>
              <a:ext cx="2235452" cy="9325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         RECLAMOS</a:t>
              </a:r>
              <a:r>
                <a:rPr lang="es-CO" sz="1600" b="1" kern="0" dirty="0">
                  <a:solidFill>
                    <a:schemeClr val="tx1"/>
                  </a:solidFill>
                  <a:latin typeface="Calibri"/>
                  <a:ea typeface="Calibri"/>
                  <a:cs typeface="Calibri"/>
                  <a:sym typeface="Calibri"/>
                </a:rPr>
                <a:t>	</a:t>
              </a:r>
              <a:endParaRPr lang="es-CO" sz="16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      4</a:t>
              </a:r>
              <a:r>
                <a:rPr lang="es-CO" sz="1600" b="1" kern="0" dirty="0">
                  <a:solidFill>
                    <a:schemeClr val="tx1"/>
                  </a:solidFill>
                  <a:latin typeface="Calibri"/>
                  <a:ea typeface="Calibri"/>
                  <a:cs typeface="Calibri"/>
                  <a:sym typeface="Calibri"/>
                </a:rPr>
                <a:t>	</a:t>
              </a:r>
              <a:endParaRPr lang="es-CO" sz="16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2%</a:t>
              </a:r>
              <a:endParaRPr lang="es-CO" sz="1600" b="1" kern="0" dirty="0">
                <a:solidFill>
                  <a:schemeClr val="tx1"/>
                </a:solidFill>
                <a:latin typeface="Calibri"/>
                <a:ea typeface="Calibri"/>
                <a:cs typeface="Calibri"/>
                <a:sym typeface="Calibri"/>
              </a:endParaRPr>
            </a:p>
            <a:p>
              <a:pPr marL="0" marR="0" lvl="0" indent="0" defTabSz="914400" eaLnBrk="1" fontAlgn="auto" latinLnBrk="0" hangingPunct="1">
                <a:lnSpc>
                  <a:spcPct val="90000"/>
                </a:lnSpc>
                <a:spcBef>
                  <a:spcPts val="0"/>
                </a:spcBef>
                <a:spcAft>
                  <a:spcPts val="0"/>
                </a:spcAft>
                <a:buClrTx/>
                <a:buSzTx/>
                <a:buFontTx/>
                <a:buNone/>
                <a:tabLst/>
                <a:defRPr/>
              </a:pPr>
              <a:endParaRPr kumimoji="0" lang="es-CO" sz="16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grpSp>
      <p:grpSp>
        <p:nvGrpSpPr>
          <p:cNvPr id="32" name="Grupo 31"/>
          <p:cNvGrpSpPr/>
          <p:nvPr/>
        </p:nvGrpSpPr>
        <p:grpSpPr>
          <a:xfrm>
            <a:off x="3886687" y="3032955"/>
            <a:ext cx="3132458" cy="1716762"/>
            <a:chOff x="4335949" y="4448511"/>
            <a:chExt cx="3132458" cy="1716762"/>
          </a:xfrm>
        </p:grpSpPr>
        <p:sp>
          <p:nvSpPr>
            <p:cNvPr id="12" name="Freeform 16">
              <a:extLst>
                <a:ext uri="{FF2B5EF4-FFF2-40B4-BE49-F238E27FC236}">
                  <a16:creationId xmlns:a16="http://schemas.microsoft.com/office/drawing/2014/main" id="{CD1CF841-6204-43DD-9919-89156C7F93A5}"/>
                </a:ext>
              </a:extLst>
            </p:cNvPr>
            <p:cNvSpPr>
              <a:spLocks noChangeArrowheads="1"/>
            </p:cNvSpPr>
            <p:nvPr/>
          </p:nvSpPr>
          <p:spPr bwMode="auto">
            <a:xfrm>
              <a:off x="5046429" y="4448511"/>
              <a:ext cx="2408904" cy="1716762"/>
            </a:xfrm>
            <a:prstGeom prst="rect">
              <a:avLst/>
            </a:prstGeom>
            <a:solidFill>
              <a:schemeClr val="bg1">
                <a:lumMod val="95000"/>
              </a:schemeClr>
            </a:solidFill>
            <a:ln>
              <a:noFill/>
            </a:ln>
            <a:effectLst/>
          </p:spPr>
          <p:txBody>
            <a:bodyPr wrap="none" anchor="ctr"/>
            <a:lstStyle/>
            <a:p>
              <a:endParaRPr lang="en-US" sz="3266" dirty="0">
                <a:latin typeface="Open Sans Light" panose="020B0306030504020204" pitchFamily="34" charset="0"/>
              </a:endParaRPr>
            </a:p>
          </p:txBody>
        </p:sp>
        <p:sp>
          <p:nvSpPr>
            <p:cNvPr id="13" name="Freeform 18">
              <a:extLst>
                <a:ext uri="{FF2B5EF4-FFF2-40B4-BE49-F238E27FC236}">
                  <a16:creationId xmlns:a16="http://schemas.microsoft.com/office/drawing/2014/main" id="{6D3F9F80-C3B2-4D13-9DDE-23F1EA751D56}"/>
                </a:ext>
              </a:extLst>
            </p:cNvPr>
            <p:cNvSpPr>
              <a:spLocks noChangeArrowheads="1"/>
            </p:cNvSpPr>
            <p:nvPr/>
          </p:nvSpPr>
          <p:spPr bwMode="auto">
            <a:xfrm>
              <a:off x="4335949" y="4725443"/>
              <a:ext cx="830548" cy="1105952"/>
            </a:xfrm>
            <a:custGeom>
              <a:avLst/>
              <a:gdLst>
                <a:gd name="T0" fmla="*/ 1686 w 1687"/>
                <a:gd name="T1" fmla="*/ 2094 h 2247"/>
                <a:gd name="T2" fmla="*/ 1686 w 1687"/>
                <a:gd name="T3" fmla="*/ 2094 h 2247"/>
                <a:gd name="T4" fmla="*/ 1123 w 1687"/>
                <a:gd name="T5" fmla="*/ 2246 h 2247"/>
                <a:gd name="T6" fmla="*/ 1123 w 1687"/>
                <a:gd name="T7" fmla="*/ 2246 h 2247"/>
                <a:gd name="T8" fmla="*/ 0 w 1687"/>
                <a:gd name="T9" fmla="*/ 1123 h 2247"/>
                <a:gd name="T10" fmla="*/ 0 w 1687"/>
                <a:gd name="T11" fmla="*/ 1123 h 2247"/>
                <a:gd name="T12" fmla="*/ 1123 w 1687"/>
                <a:gd name="T13" fmla="*/ 0 h 2247"/>
                <a:gd name="T14" fmla="*/ 1123 w 1687"/>
                <a:gd name="T15" fmla="*/ 0 h 2247"/>
                <a:gd name="T16" fmla="*/ 1686 w 1687"/>
                <a:gd name="T17" fmla="*/ 151 h 2247"/>
                <a:gd name="T18" fmla="*/ 1686 w 1687"/>
                <a:gd name="T19" fmla="*/ 2094 h 2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7" h="2247">
                  <a:moveTo>
                    <a:pt x="1686" y="2094"/>
                  </a:moveTo>
                  <a:lnTo>
                    <a:pt x="1686" y="2094"/>
                  </a:lnTo>
                  <a:cubicBezTo>
                    <a:pt x="1522" y="2188"/>
                    <a:pt x="1325" y="2246"/>
                    <a:pt x="1123" y="2246"/>
                  </a:cubicBezTo>
                  <a:lnTo>
                    <a:pt x="1123" y="2246"/>
                  </a:lnTo>
                  <a:cubicBezTo>
                    <a:pt x="503" y="2246"/>
                    <a:pt x="0" y="1743"/>
                    <a:pt x="0" y="1123"/>
                  </a:cubicBezTo>
                  <a:lnTo>
                    <a:pt x="0" y="1123"/>
                  </a:lnTo>
                  <a:cubicBezTo>
                    <a:pt x="0" y="503"/>
                    <a:pt x="503" y="0"/>
                    <a:pt x="1123" y="0"/>
                  </a:cubicBezTo>
                  <a:lnTo>
                    <a:pt x="1123" y="0"/>
                  </a:lnTo>
                  <a:cubicBezTo>
                    <a:pt x="1328" y="0"/>
                    <a:pt x="1521" y="55"/>
                    <a:pt x="1686" y="151"/>
                  </a:cubicBezTo>
                  <a:lnTo>
                    <a:pt x="1686" y="2094"/>
                  </a:lnTo>
                </a:path>
              </a:pathLst>
            </a:custGeom>
            <a:solidFill>
              <a:schemeClr val="accent5"/>
            </a:solidFill>
            <a:ln>
              <a:noFill/>
            </a:ln>
            <a:effectLst/>
          </p:spPr>
          <p:txBody>
            <a:bodyPr wrap="none" anchor="ctr"/>
            <a:lstStyle/>
            <a:p>
              <a:endParaRPr lang="en-US" sz="3266" dirty="0">
                <a:latin typeface="Open Sans Light" panose="020B0306030504020204" pitchFamily="34" charset="0"/>
              </a:endParaRPr>
            </a:p>
          </p:txBody>
        </p:sp>
        <p:sp>
          <p:nvSpPr>
            <p:cNvPr id="19" name="TextBox 22">
              <a:extLst>
                <a:ext uri="{FF2B5EF4-FFF2-40B4-BE49-F238E27FC236}">
                  <a16:creationId xmlns:a16="http://schemas.microsoft.com/office/drawing/2014/main" id="{82287C18-F7CC-43B1-AE12-8B04FD860A8B}"/>
                </a:ext>
              </a:extLst>
            </p:cNvPr>
            <p:cNvSpPr txBox="1"/>
            <p:nvPr/>
          </p:nvSpPr>
          <p:spPr>
            <a:xfrm>
              <a:off x="4355571" y="4729811"/>
              <a:ext cx="753732" cy="1154162"/>
            </a:xfrm>
            <a:prstGeom prst="rect">
              <a:avLst/>
            </a:prstGeom>
            <a:noFill/>
          </p:spPr>
          <p:txBody>
            <a:bodyPr wrap="none" rtlCol="0" anchor="ctr">
              <a:spAutoFit/>
            </a:bodyPr>
            <a:lstStyle/>
            <a:p>
              <a:pPr algn="r"/>
              <a:r>
                <a:rPr lang="en-US" sz="6900" b="1" dirty="0">
                  <a:solidFill>
                    <a:schemeClr val="accent5">
                      <a:lumMod val="50000"/>
                    </a:schemeClr>
                  </a:solidFill>
                  <a:latin typeface="Poppins SemiBold" pitchFamily="2" charset="77"/>
                  <a:ea typeface="League Spartan" charset="0"/>
                  <a:cs typeface="Poppins SemiBold" pitchFamily="2" charset="77"/>
                </a:rPr>
                <a:t>5</a:t>
              </a:r>
            </a:p>
          </p:txBody>
        </p:sp>
        <p:sp>
          <p:nvSpPr>
            <p:cNvPr id="31" name="Subtitle 2">
              <a:extLst>
                <a:ext uri="{FF2B5EF4-FFF2-40B4-BE49-F238E27FC236}">
                  <a16:creationId xmlns:a16="http://schemas.microsoft.com/office/drawing/2014/main" id="{0C03989B-C1DB-4F9F-983A-B4F94031C634}"/>
                </a:ext>
              </a:extLst>
            </p:cNvPr>
            <p:cNvSpPr txBox="1">
              <a:spLocks/>
            </p:cNvSpPr>
            <p:nvPr/>
          </p:nvSpPr>
          <p:spPr>
            <a:xfrm>
              <a:off x="5290914" y="4914081"/>
              <a:ext cx="2177493" cy="9325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ES" sz="1600" b="1" kern="0" dirty="0" smtClean="0">
                  <a:solidFill>
                    <a:schemeClr val="tx1"/>
                  </a:solidFill>
                  <a:latin typeface="Calibri"/>
                  <a:ea typeface="Calibri"/>
                  <a:cs typeface="Calibri"/>
                  <a:sym typeface="Calibri"/>
                </a:rPr>
                <a:t>           SUGERENCIAS </a:t>
              </a:r>
              <a:r>
                <a:rPr lang="es-ES" sz="1600" b="1" kern="0" dirty="0">
                  <a:solidFill>
                    <a:schemeClr val="tx1"/>
                  </a:solidFill>
                  <a:latin typeface="Calibri"/>
                  <a:ea typeface="Calibri"/>
                  <a:cs typeface="Calibri"/>
                  <a:sym typeface="Calibri"/>
                </a:rPr>
                <a:t>	</a:t>
              </a:r>
              <a:endParaRPr lang="es-ES" sz="16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ES" sz="1600" b="1" kern="0" dirty="0">
                  <a:solidFill>
                    <a:schemeClr val="tx1"/>
                  </a:solidFill>
                  <a:latin typeface="Calibri"/>
                  <a:ea typeface="Calibri"/>
                  <a:cs typeface="Calibri"/>
                  <a:sym typeface="Calibri"/>
                </a:rPr>
                <a:t> </a:t>
              </a:r>
              <a:r>
                <a:rPr lang="es-ES" sz="1600" b="1" kern="0" dirty="0" smtClean="0">
                  <a:solidFill>
                    <a:schemeClr val="tx1"/>
                  </a:solidFill>
                  <a:latin typeface="Calibri"/>
                  <a:ea typeface="Calibri"/>
                  <a:cs typeface="Calibri"/>
                  <a:sym typeface="Calibri"/>
                </a:rPr>
                <a:t>      0</a:t>
              </a:r>
              <a:r>
                <a:rPr lang="es-ES" sz="1600" b="1" kern="0" dirty="0">
                  <a:solidFill>
                    <a:schemeClr val="tx1"/>
                  </a:solidFill>
                  <a:latin typeface="Calibri"/>
                  <a:ea typeface="Calibri"/>
                  <a:cs typeface="Calibri"/>
                  <a:sym typeface="Calibri"/>
                </a:rPr>
                <a:t>	</a:t>
              </a:r>
              <a:endParaRPr lang="es-ES" sz="16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ES" sz="1600" b="1" kern="0" dirty="0" smtClean="0">
                  <a:solidFill>
                    <a:schemeClr val="tx1"/>
                  </a:solidFill>
                  <a:latin typeface="Calibri"/>
                  <a:ea typeface="Calibri"/>
                  <a:cs typeface="Calibri"/>
                  <a:sym typeface="Calibri"/>
                </a:rPr>
                <a:t>0</a:t>
              </a:r>
              <a:r>
                <a:rPr lang="es-ES" sz="1600" b="1" kern="0" dirty="0">
                  <a:solidFill>
                    <a:schemeClr val="tx1"/>
                  </a:solidFill>
                  <a:latin typeface="Calibri"/>
                  <a:ea typeface="Calibri"/>
                  <a:cs typeface="Calibri"/>
                  <a:sym typeface="Calibri"/>
                </a:rPr>
                <a:t>%</a:t>
              </a:r>
            </a:p>
            <a:p>
              <a:pPr marL="0" marR="0" lvl="0" indent="0" algn="ctr" defTabSz="914400" eaLnBrk="1" fontAlgn="auto" latinLnBrk="0" hangingPunct="1">
                <a:lnSpc>
                  <a:spcPct val="90000"/>
                </a:lnSpc>
                <a:spcBef>
                  <a:spcPts val="0"/>
                </a:spcBef>
                <a:spcAft>
                  <a:spcPts val="0"/>
                </a:spcAft>
                <a:buClrTx/>
                <a:buSzTx/>
                <a:buFontTx/>
                <a:buNone/>
                <a:tabLst/>
                <a:defRPr/>
              </a:pPr>
              <a:endParaRPr kumimoji="0" lang="es-ES" sz="16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grpSp>
      <p:grpSp>
        <p:nvGrpSpPr>
          <p:cNvPr id="34" name="Grupo 33"/>
          <p:cNvGrpSpPr/>
          <p:nvPr/>
        </p:nvGrpSpPr>
        <p:grpSpPr>
          <a:xfrm>
            <a:off x="7466283" y="3065083"/>
            <a:ext cx="3037192" cy="1716762"/>
            <a:chOff x="8025767" y="4253200"/>
            <a:chExt cx="3037192" cy="1716762"/>
          </a:xfrm>
        </p:grpSpPr>
        <p:sp>
          <p:nvSpPr>
            <p:cNvPr id="8" name="Freeform 13">
              <a:extLst>
                <a:ext uri="{FF2B5EF4-FFF2-40B4-BE49-F238E27FC236}">
                  <a16:creationId xmlns:a16="http://schemas.microsoft.com/office/drawing/2014/main" id="{C43962E1-23CC-4EE5-8CA3-42DABE43B331}"/>
                </a:ext>
              </a:extLst>
            </p:cNvPr>
            <p:cNvSpPr>
              <a:spLocks noChangeArrowheads="1"/>
            </p:cNvSpPr>
            <p:nvPr/>
          </p:nvSpPr>
          <p:spPr bwMode="auto">
            <a:xfrm>
              <a:off x="8654055" y="4253200"/>
              <a:ext cx="2408904" cy="1716762"/>
            </a:xfrm>
            <a:prstGeom prst="rect">
              <a:avLst/>
            </a:prstGeom>
            <a:solidFill>
              <a:schemeClr val="bg1">
                <a:lumMod val="95000"/>
              </a:schemeClr>
            </a:solidFill>
            <a:ln>
              <a:noFill/>
            </a:ln>
            <a:effectLst/>
          </p:spPr>
          <p:txBody>
            <a:bodyPr wrap="none" anchor="ctr"/>
            <a:lstStyle/>
            <a:p>
              <a:endParaRPr lang="en-US" sz="3266" dirty="0">
                <a:latin typeface="Open Sans Light" panose="020B0306030504020204" pitchFamily="34" charset="0"/>
              </a:endParaRPr>
            </a:p>
          </p:txBody>
        </p:sp>
        <p:sp>
          <p:nvSpPr>
            <p:cNvPr id="9" name="Freeform 15">
              <a:extLst>
                <a:ext uri="{FF2B5EF4-FFF2-40B4-BE49-F238E27FC236}">
                  <a16:creationId xmlns:a16="http://schemas.microsoft.com/office/drawing/2014/main" id="{946A8150-DADB-410B-9E6E-CA6D8CF8998E}"/>
                </a:ext>
              </a:extLst>
            </p:cNvPr>
            <p:cNvSpPr>
              <a:spLocks noChangeArrowheads="1"/>
            </p:cNvSpPr>
            <p:nvPr/>
          </p:nvSpPr>
          <p:spPr bwMode="auto">
            <a:xfrm>
              <a:off x="8107194" y="4385624"/>
              <a:ext cx="587673" cy="1175345"/>
            </a:xfrm>
            <a:custGeom>
              <a:avLst/>
              <a:gdLst>
                <a:gd name="T0" fmla="*/ 1193 w 1194"/>
                <a:gd name="T1" fmla="*/ 2387 h 2388"/>
                <a:gd name="T2" fmla="*/ 1193 w 1194"/>
                <a:gd name="T3" fmla="*/ 2387 h 2388"/>
                <a:gd name="T4" fmla="*/ 0 w 1194"/>
                <a:gd name="T5" fmla="*/ 1193 h 2388"/>
                <a:gd name="T6" fmla="*/ 0 w 1194"/>
                <a:gd name="T7" fmla="*/ 1193 h 2388"/>
                <a:gd name="T8" fmla="*/ 1193 w 1194"/>
                <a:gd name="T9" fmla="*/ 0 h 2388"/>
                <a:gd name="T10" fmla="*/ 1193 w 1194"/>
                <a:gd name="T11" fmla="*/ 2387 h 2388"/>
              </a:gdLst>
              <a:ahLst/>
              <a:cxnLst>
                <a:cxn ang="0">
                  <a:pos x="T0" y="T1"/>
                </a:cxn>
                <a:cxn ang="0">
                  <a:pos x="T2" y="T3"/>
                </a:cxn>
                <a:cxn ang="0">
                  <a:pos x="T4" y="T5"/>
                </a:cxn>
                <a:cxn ang="0">
                  <a:pos x="T6" y="T7"/>
                </a:cxn>
                <a:cxn ang="0">
                  <a:pos x="T8" y="T9"/>
                </a:cxn>
                <a:cxn ang="0">
                  <a:pos x="T10" y="T11"/>
                </a:cxn>
              </a:cxnLst>
              <a:rect l="0" t="0" r="r" b="b"/>
              <a:pathLst>
                <a:path w="1194" h="2388">
                  <a:moveTo>
                    <a:pt x="1193" y="2387"/>
                  </a:moveTo>
                  <a:lnTo>
                    <a:pt x="1193" y="2387"/>
                  </a:lnTo>
                  <a:cubicBezTo>
                    <a:pt x="534" y="2387"/>
                    <a:pt x="0" y="1852"/>
                    <a:pt x="0" y="1193"/>
                  </a:cubicBezTo>
                  <a:lnTo>
                    <a:pt x="0" y="1193"/>
                  </a:lnTo>
                  <a:cubicBezTo>
                    <a:pt x="0" y="534"/>
                    <a:pt x="534" y="0"/>
                    <a:pt x="1193" y="0"/>
                  </a:cubicBezTo>
                  <a:lnTo>
                    <a:pt x="1193" y="2387"/>
                  </a:lnTo>
                </a:path>
              </a:pathLst>
            </a:custGeom>
            <a:solidFill>
              <a:schemeClr val="accent6">
                <a:lumMod val="75000"/>
              </a:schemeClr>
            </a:solidFill>
            <a:ln>
              <a:noFill/>
            </a:ln>
            <a:effectLst/>
          </p:spPr>
          <p:txBody>
            <a:bodyPr wrap="none" anchor="ctr"/>
            <a:lstStyle/>
            <a:p>
              <a:endParaRPr lang="en-US" sz="3266" dirty="0">
                <a:latin typeface="Open Sans Light" panose="020B0306030504020204" pitchFamily="34" charset="0"/>
              </a:endParaRPr>
            </a:p>
          </p:txBody>
        </p:sp>
        <p:sp>
          <p:nvSpPr>
            <p:cNvPr id="21" name="TextBox 24">
              <a:extLst>
                <a:ext uri="{FF2B5EF4-FFF2-40B4-BE49-F238E27FC236}">
                  <a16:creationId xmlns:a16="http://schemas.microsoft.com/office/drawing/2014/main" id="{D827597E-539D-43D6-96C4-34833E50796A}"/>
                </a:ext>
              </a:extLst>
            </p:cNvPr>
            <p:cNvSpPr txBox="1"/>
            <p:nvPr/>
          </p:nvSpPr>
          <p:spPr>
            <a:xfrm>
              <a:off x="8025767" y="4479921"/>
              <a:ext cx="750526" cy="1154162"/>
            </a:xfrm>
            <a:prstGeom prst="rect">
              <a:avLst/>
            </a:prstGeom>
            <a:noFill/>
          </p:spPr>
          <p:txBody>
            <a:bodyPr wrap="none" rtlCol="0" anchor="ctr">
              <a:spAutoFit/>
            </a:bodyPr>
            <a:lstStyle/>
            <a:p>
              <a:pPr algn="r"/>
              <a:r>
                <a:rPr lang="en-US" sz="6900" b="1" dirty="0">
                  <a:solidFill>
                    <a:schemeClr val="accent6">
                      <a:lumMod val="10000"/>
                    </a:schemeClr>
                  </a:solidFill>
                  <a:latin typeface="Poppins SemiBold" pitchFamily="2" charset="77"/>
                  <a:ea typeface="League Spartan" charset="0"/>
                  <a:cs typeface="Poppins SemiBold" pitchFamily="2" charset="77"/>
                </a:rPr>
                <a:t>6</a:t>
              </a:r>
            </a:p>
          </p:txBody>
        </p:sp>
        <p:sp>
          <p:nvSpPr>
            <p:cNvPr id="33" name="Subtitle 2">
              <a:extLst>
                <a:ext uri="{FF2B5EF4-FFF2-40B4-BE49-F238E27FC236}">
                  <a16:creationId xmlns:a16="http://schemas.microsoft.com/office/drawing/2014/main" id="{52B44FB7-F1BE-41D9-B389-B34CBDA72644}"/>
                </a:ext>
              </a:extLst>
            </p:cNvPr>
            <p:cNvSpPr txBox="1">
              <a:spLocks/>
            </p:cNvSpPr>
            <p:nvPr/>
          </p:nvSpPr>
          <p:spPr>
            <a:xfrm>
              <a:off x="8931178" y="4721675"/>
              <a:ext cx="1854658" cy="9325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DENUNCIAS</a:t>
              </a:r>
            </a:p>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       0</a:t>
              </a:r>
              <a:r>
                <a:rPr lang="es-CO" sz="1600" b="1" kern="0" dirty="0">
                  <a:solidFill>
                    <a:schemeClr val="tx1"/>
                  </a:solidFill>
                  <a:latin typeface="Calibri"/>
                  <a:ea typeface="Calibri"/>
                  <a:cs typeface="Calibri"/>
                  <a:sym typeface="Calibri"/>
                </a:rPr>
                <a:t>	</a:t>
              </a:r>
              <a:endParaRPr lang="es-CO" sz="16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0</a:t>
              </a:r>
              <a:r>
                <a:rPr lang="es-CO" sz="1600" b="1" kern="0" dirty="0">
                  <a:solidFill>
                    <a:schemeClr val="tx1"/>
                  </a:solidFill>
                  <a:latin typeface="Calibri"/>
                  <a:ea typeface="Calibri"/>
                  <a:cs typeface="Calibri"/>
                  <a:sym typeface="Calibri"/>
                </a:rPr>
                <a:t>%</a:t>
              </a:r>
            </a:p>
            <a:p>
              <a:pPr marL="0" marR="0" lvl="0" indent="0" algn="ctr" defTabSz="914400" eaLnBrk="1" fontAlgn="auto" latinLnBrk="0" hangingPunct="1">
                <a:lnSpc>
                  <a:spcPct val="90000"/>
                </a:lnSpc>
                <a:spcBef>
                  <a:spcPts val="0"/>
                </a:spcBef>
                <a:spcAft>
                  <a:spcPts val="0"/>
                </a:spcAft>
                <a:buClrTx/>
                <a:buSzTx/>
                <a:buFontTx/>
                <a:buNone/>
                <a:tabLst/>
                <a:defRPr/>
              </a:pPr>
              <a:endParaRPr kumimoji="0" lang="es-CO" sz="16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grpSp>
      <p:grpSp>
        <p:nvGrpSpPr>
          <p:cNvPr id="35" name="Grupo 34"/>
          <p:cNvGrpSpPr/>
          <p:nvPr/>
        </p:nvGrpSpPr>
        <p:grpSpPr>
          <a:xfrm>
            <a:off x="746181" y="4781845"/>
            <a:ext cx="2955765" cy="1547497"/>
            <a:chOff x="8107194" y="4253200"/>
            <a:chExt cx="2955765" cy="1716762"/>
          </a:xfrm>
        </p:grpSpPr>
        <p:sp>
          <p:nvSpPr>
            <p:cNvPr id="36" name="Freeform 13">
              <a:extLst>
                <a:ext uri="{FF2B5EF4-FFF2-40B4-BE49-F238E27FC236}">
                  <a16:creationId xmlns:a16="http://schemas.microsoft.com/office/drawing/2014/main" id="{C43962E1-23CC-4EE5-8CA3-42DABE43B331}"/>
                </a:ext>
              </a:extLst>
            </p:cNvPr>
            <p:cNvSpPr>
              <a:spLocks noChangeArrowheads="1"/>
            </p:cNvSpPr>
            <p:nvPr/>
          </p:nvSpPr>
          <p:spPr bwMode="auto">
            <a:xfrm>
              <a:off x="8654055" y="4253200"/>
              <a:ext cx="2408904" cy="1716762"/>
            </a:xfrm>
            <a:prstGeom prst="rect">
              <a:avLst/>
            </a:prstGeom>
            <a:solidFill>
              <a:schemeClr val="bg1">
                <a:lumMod val="95000"/>
              </a:schemeClr>
            </a:solidFill>
            <a:ln>
              <a:noFill/>
            </a:ln>
            <a:effectLst/>
          </p:spPr>
          <p:txBody>
            <a:bodyPr wrap="none" anchor="ctr"/>
            <a:lstStyle/>
            <a:p>
              <a:endParaRPr lang="en-US" sz="3266" dirty="0">
                <a:latin typeface="Open Sans Light" panose="020B0306030504020204" pitchFamily="34" charset="0"/>
              </a:endParaRPr>
            </a:p>
          </p:txBody>
        </p:sp>
        <p:sp>
          <p:nvSpPr>
            <p:cNvPr id="37" name="Freeform 15">
              <a:extLst>
                <a:ext uri="{FF2B5EF4-FFF2-40B4-BE49-F238E27FC236}">
                  <a16:creationId xmlns:a16="http://schemas.microsoft.com/office/drawing/2014/main" id="{946A8150-DADB-410B-9E6E-CA6D8CF8998E}"/>
                </a:ext>
              </a:extLst>
            </p:cNvPr>
            <p:cNvSpPr>
              <a:spLocks noChangeArrowheads="1"/>
            </p:cNvSpPr>
            <p:nvPr/>
          </p:nvSpPr>
          <p:spPr bwMode="auto">
            <a:xfrm>
              <a:off x="8107194" y="4385624"/>
              <a:ext cx="587673" cy="1175345"/>
            </a:xfrm>
            <a:custGeom>
              <a:avLst/>
              <a:gdLst>
                <a:gd name="T0" fmla="*/ 1193 w 1194"/>
                <a:gd name="T1" fmla="*/ 2387 h 2388"/>
                <a:gd name="T2" fmla="*/ 1193 w 1194"/>
                <a:gd name="T3" fmla="*/ 2387 h 2388"/>
                <a:gd name="T4" fmla="*/ 0 w 1194"/>
                <a:gd name="T5" fmla="*/ 1193 h 2388"/>
                <a:gd name="T6" fmla="*/ 0 w 1194"/>
                <a:gd name="T7" fmla="*/ 1193 h 2388"/>
                <a:gd name="T8" fmla="*/ 1193 w 1194"/>
                <a:gd name="T9" fmla="*/ 0 h 2388"/>
                <a:gd name="T10" fmla="*/ 1193 w 1194"/>
                <a:gd name="T11" fmla="*/ 2387 h 2388"/>
              </a:gdLst>
              <a:ahLst/>
              <a:cxnLst>
                <a:cxn ang="0">
                  <a:pos x="T0" y="T1"/>
                </a:cxn>
                <a:cxn ang="0">
                  <a:pos x="T2" y="T3"/>
                </a:cxn>
                <a:cxn ang="0">
                  <a:pos x="T4" y="T5"/>
                </a:cxn>
                <a:cxn ang="0">
                  <a:pos x="T6" y="T7"/>
                </a:cxn>
                <a:cxn ang="0">
                  <a:pos x="T8" y="T9"/>
                </a:cxn>
                <a:cxn ang="0">
                  <a:pos x="T10" y="T11"/>
                </a:cxn>
              </a:cxnLst>
              <a:rect l="0" t="0" r="r" b="b"/>
              <a:pathLst>
                <a:path w="1194" h="2388">
                  <a:moveTo>
                    <a:pt x="1193" y="2387"/>
                  </a:moveTo>
                  <a:lnTo>
                    <a:pt x="1193" y="2387"/>
                  </a:lnTo>
                  <a:cubicBezTo>
                    <a:pt x="534" y="2387"/>
                    <a:pt x="0" y="1852"/>
                    <a:pt x="0" y="1193"/>
                  </a:cubicBezTo>
                  <a:lnTo>
                    <a:pt x="0" y="1193"/>
                  </a:lnTo>
                  <a:cubicBezTo>
                    <a:pt x="0" y="534"/>
                    <a:pt x="534" y="0"/>
                    <a:pt x="1193" y="0"/>
                  </a:cubicBezTo>
                  <a:lnTo>
                    <a:pt x="1193" y="2387"/>
                  </a:lnTo>
                </a:path>
              </a:pathLst>
            </a:custGeom>
            <a:solidFill>
              <a:schemeClr val="accent6">
                <a:lumMod val="75000"/>
              </a:schemeClr>
            </a:solidFill>
            <a:ln>
              <a:noFill/>
            </a:ln>
            <a:effectLst/>
          </p:spPr>
          <p:txBody>
            <a:bodyPr wrap="none" anchor="ctr"/>
            <a:lstStyle/>
            <a:p>
              <a:endParaRPr lang="en-US" sz="3266" dirty="0">
                <a:latin typeface="Open Sans Light" panose="020B0306030504020204" pitchFamily="34" charset="0"/>
              </a:endParaRPr>
            </a:p>
          </p:txBody>
        </p:sp>
        <p:sp>
          <p:nvSpPr>
            <p:cNvPr id="38" name="TextBox 24">
              <a:extLst>
                <a:ext uri="{FF2B5EF4-FFF2-40B4-BE49-F238E27FC236}">
                  <a16:creationId xmlns:a16="http://schemas.microsoft.com/office/drawing/2014/main" id="{D827597E-539D-43D6-96C4-34833E50796A}"/>
                </a:ext>
              </a:extLst>
            </p:cNvPr>
            <p:cNvSpPr txBox="1"/>
            <p:nvPr/>
          </p:nvSpPr>
          <p:spPr>
            <a:xfrm>
              <a:off x="8107519" y="4479921"/>
              <a:ext cx="668774" cy="1154162"/>
            </a:xfrm>
            <a:prstGeom prst="rect">
              <a:avLst/>
            </a:prstGeom>
            <a:noFill/>
          </p:spPr>
          <p:txBody>
            <a:bodyPr wrap="none" rtlCol="0" anchor="ctr">
              <a:spAutoFit/>
            </a:bodyPr>
            <a:lstStyle/>
            <a:p>
              <a:pPr algn="r"/>
              <a:r>
                <a:rPr lang="en-US" sz="6900" b="1" dirty="0">
                  <a:solidFill>
                    <a:schemeClr val="accent6">
                      <a:lumMod val="10000"/>
                    </a:schemeClr>
                  </a:solidFill>
                  <a:latin typeface="Poppins SemiBold" pitchFamily="2" charset="77"/>
                  <a:ea typeface="League Spartan" charset="0"/>
                  <a:cs typeface="Poppins SemiBold" pitchFamily="2" charset="77"/>
                </a:rPr>
                <a:t>7</a:t>
              </a:r>
            </a:p>
          </p:txBody>
        </p:sp>
        <p:sp>
          <p:nvSpPr>
            <p:cNvPr id="39" name="Subtitle 2">
              <a:extLst>
                <a:ext uri="{FF2B5EF4-FFF2-40B4-BE49-F238E27FC236}">
                  <a16:creationId xmlns:a16="http://schemas.microsoft.com/office/drawing/2014/main" id="{52B44FB7-F1BE-41D9-B389-B34CBDA72644}"/>
                </a:ext>
              </a:extLst>
            </p:cNvPr>
            <p:cNvSpPr txBox="1">
              <a:spLocks/>
            </p:cNvSpPr>
            <p:nvPr/>
          </p:nvSpPr>
          <p:spPr>
            <a:xfrm>
              <a:off x="8931178" y="4721674"/>
              <a:ext cx="1854658" cy="78872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    OTRO</a:t>
              </a:r>
              <a:r>
                <a:rPr lang="es-CO" sz="1600" b="1" kern="0" dirty="0">
                  <a:solidFill>
                    <a:schemeClr val="tx1"/>
                  </a:solidFill>
                  <a:latin typeface="Calibri"/>
                  <a:ea typeface="Calibri"/>
                  <a:cs typeface="Calibri"/>
                  <a:sym typeface="Calibri"/>
                </a:rPr>
                <a:t>	</a:t>
              </a:r>
              <a:endParaRPr lang="es-CO" sz="16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600" b="1" dirty="0" smtClean="0">
                  <a:solidFill>
                    <a:srgbClr val="000000"/>
                  </a:solidFill>
                  <a:latin typeface="Calibri" panose="020F0502020204030204" pitchFamily="34" charset="0"/>
                </a:rPr>
                <a:t>65</a:t>
              </a:r>
              <a:r>
                <a:rPr lang="es-CO" sz="1600" b="1" dirty="0" smtClean="0"/>
                <a:t> </a:t>
              </a:r>
            </a:p>
            <a:p>
              <a:pPr lvl="0" defTabSz="914400">
                <a:lnSpc>
                  <a:spcPct val="90000"/>
                </a:lnSpc>
                <a:spcBef>
                  <a:spcPts val="0"/>
                </a:spcBef>
                <a:buClrTx/>
                <a:defRPr/>
              </a:pPr>
              <a:r>
                <a:rPr lang="es-CO" sz="1600" b="1" dirty="0" smtClean="0">
                  <a:solidFill>
                    <a:srgbClr val="000000"/>
                  </a:solidFill>
                  <a:latin typeface="Arial" panose="020B0604020202020204" pitchFamily="34" charset="0"/>
                </a:rPr>
                <a:t>27%</a:t>
              </a:r>
              <a:r>
                <a:rPr lang="es-CO" sz="1600" b="1" dirty="0" smtClean="0"/>
                <a:t>  </a:t>
              </a:r>
              <a:endParaRPr kumimoji="0" lang="es-CO" sz="16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grpSp>
      <p:pic>
        <p:nvPicPr>
          <p:cNvPr id="15" name="Imagen 14"/>
          <p:cNvPicPr>
            <a:picLocks noChangeAspect="1"/>
          </p:cNvPicPr>
          <p:nvPr/>
        </p:nvPicPr>
        <p:blipFill>
          <a:blip r:embed="rId2"/>
          <a:stretch>
            <a:fillRect/>
          </a:stretch>
        </p:blipFill>
        <p:spPr>
          <a:xfrm>
            <a:off x="5398133" y="4928136"/>
            <a:ext cx="1621012" cy="1484550"/>
          </a:xfrm>
          <a:prstGeom prst="rect">
            <a:avLst/>
          </a:prstGeom>
        </p:spPr>
      </p:pic>
    </p:spTree>
    <p:extLst>
      <p:ext uri="{BB962C8B-B14F-4D97-AF65-F5344CB8AC3E}">
        <p14:creationId xmlns:p14="http://schemas.microsoft.com/office/powerpoint/2010/main" val="2704354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688784" y="3799848"/>
            <a:ext cx="1646063" cy="1700931"/>
          </a:xfrm>
          <a:prstGeom prst="rect">
            <a:avLst/>
          </a:prstGeom>
        </p:spPr>
      </p:pic>
      <p:pic>
        <p:nvPicPr>
          <p:cNvPr id="3" name="Imagen 2"/>
          <p:cNvPicPr>
            <a:picLocks noChangeAspect="1"/>
          </p:cNvPicPr>
          <p:nvPr/>
        </p:nvPicPr>
        <p:blipFill>
          <a:blip r:embed="rId3"/>
          <a:stretch>
            <a:fillRect/>
          </a:stretch>
        </p:blipFill>
        <p:spPr>
          <a:xfrm>
            <a:off x="2714132" y="3522105"/>
            <a:ext cx="5735276" cy="2160153"/>
          </a:xfrm>
          <a:prstGeom prst="rect">
            <a:avLst/>
          </a:prstGeom>
        </p:spPr>
      </p:pic>
      <p:pic>
        <p:nvPicPr>
          <p:cNvPr id="4" name="Imagen 3"/>
          <p:cNvPicPr>
            <a:picLocks noChangeAspect="1"/>
          </p:cNvPicPr>
          <p:nvPr/>
        </p:nvPicPr>
        <p:blipFill>
          <a:blip r:embed="rId4"/>
          <a:stretch>
            <a:fillRect/>
          </a:stretch>
        </p:blipFill>
        <p:spPr>
          <a:xfrm>
            <a:off x="7544282" y="3631255"/>
            <a:ext cx="755656" cy="1907895"/>
          </a:xfrm>
          <a:prstGeom prst="rect">
            <a:avLst/>
          </a:prstGeom>
        </p:spPr>
      </p:pic>
      <p:pic>
        <p:nvPicPr>
          <p:cNvPr id="5" name="Imagen 4"/>
          <p:cNvPicPr>
            <a:picLocks noChangeAspect="1"/>
          </p:cNvPicPr>
          <p:nvPr/>
        </p:nvPicPr>
        <p:blipFill>
          <a:blip r:embed="rId5"/>
          <a:stretch>
            <a:fillRect/>
          </a:stretch>
        </p:blipFill>
        <p:spPr>
          <a:xfrm>
            <a:off x="1891252" y="3992329"/>
            <a:ext cx="1304657" cy="1310754"/>
          </a:xfrm>
          <a:prstGeom prst="rect">
            <a:avLst/>
          </a:prstGeom>
        </p:spPr>
      </p:pic>
      <p:sp>
        <p:nvSpPr>
          <p:cNvPr id="8" name="Rectángulo 7"/>
          <p:cNvSpPr/>
          <p:nvPr/>
        </p:nvSpPr>
        <p:spPr>
          <a:xfrm>
            <a:off x="3358550" y="3600755"/>
            <a:ext cx="3995663" cy="1938992"/>
          </a:xfrm>
          <a:prstGeom prst="rect">
            <a:avLst/>
          </a:prstGeom>
        </p:spPr>
        <p:txBody>
          <a:bodyPr wrap="square">
            <a:spAutoFit/>
          </a:bodyPr>
          <a:lstStyle/>
          <a:p>
            <a:pPr algn="just"/>
            <a:r>
              <a:rPr lang="es-CO" sz="2000" dirty="0"/>
              <a:t>Durante el mes de </a:t>
            </a:r>
            <a:r>
              <a:rPr lang="es-CO" sz="2000" dirty="0" smtClean="0"/>
              <a:t>Diciembre de 2022 </a:t>
            </a:r>
            <a:r>
              <a:rPr lang="es-CO" sz="2000" dirty="0"/>
              <a:t>la </a:t>
            </a:r>
            <a:r>
              <a:rPr lang="es-CO" sz="2000" dirty="0" smtClean="0"/>
              <a:t>modalidad de petición más </a:t>
            </a:r>
            <a:r>
              <a:rPr lang="es-CO" sz="2000" dirty="0"/>
              <a:t>representativa </a:t>
            </a:r>
            <a:r>
              <a:rPr lang="es-CO" sz="2000" dirty="0" smtClean="0"/>
              <a:t>fueron las </a:t>
            </a:r>
            <a:r>
              <a:rPr lang="es-CO" sz="2000" dirty="0"/>
              <a:t>peticiones de interés </a:t>
            </a:r>
            <a:r>
              <a:rPr lang="es-CO" sz="2000" dirty="0" smtClean="0"/>
              <a:t>general </a:t>
            </a:r>
            <a:r>
              <a:rPr lang="es-CO" sz="2000" smtClean="0"/>
              <a:t>con 145 </a:t>
            </a:r>
            <a:r>
              <a:rPr lang="es-CO" sz="2000" dirty="0"/>
              <a:t>solicitudes correspondiente </a:t>
            </a:r>
            <a:r>
              <a:rPr lang="es-CO" sz="2000"/>
              <a:t>al </a:t>
            </a:r>
            <a:r>
              <a:rPr lang="es-CO" sz="2000" smtClean="0"/>
              <a:t>61%.</a:t>
            </a:r>
            <a:endParaRPr lang="es-CO" sz="2000" dirty="0"/>
          </a:p>
        </p:txBody>
      </p:sp>
      <p:pic>
        <p:nvPicPr>
          <p:cNvPr id="10" name="Imagen 9"/>
          <p:cNvPicPr>
            <a:picLocks noChangeAspect="1"/>
          </p:cNvPicPr>
          <p:nvPr/>
        </p:nvPicPr>
        <p:blipFill>
          <a:blip r:embed="rId6"/>
          <a:stretch>
            <a:fillRect/>
          </a:stretch>
        </p:blipFill>
        <p:spPr>
          <a:xfrm>
            <a:off x="8892788" y="1332350"/>
            <a:ext cx="2389839" cy="2188654"/>
          </a:xfrm>
          <a:prstGeom prst="rect">
            <a:avLst/>
          </a:prstGeom>
        </p:spPr>
      </p:pic>
      <p:graphicFrame>
        <p:nvGraphicFramePr>
          <p:cNvPr id="9" name="Gráfico 8"/>
          <p:cNvGraphicFramePr>
            <a:graphicFrameLocks/>
          </p:cNvGraphicFramePr>
          <p:nvPr>
            <p:extLst>
              <p:ext uri="{D42A27DB-BD31-4B8C-83A1-F6EECF244321}">
                <p14:modId xmlns:p14="http://schemas.microsoft.com/office/powerpoint/2010/main" val="564442324"/>
              </p:ext>
            </p:extLst>
          </p:nvPr>
        </p:nvGraphicFramePr>
        <p:xfrm>
          <a:off x="1989293" y="336894"/>
          <a:ext cx="6734176" cy="246697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33511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59516" y="248776"/>
            <a:ext cx="2985113" cy="984885"/>
          </a:xfrm>
          <a:prstGeom prst="rect">
            <a:avLst/>
          </a:prstGeom>
        </p:spPr>
        <p:txBody>
          <a:bodyPr wrap="none">
            <a:spAutoFit/>
          </a:bodyPr>
          <a:lstStyle/>
          <a:p>
            <a:r>
              <a:rPr lang="pt-BR" sz="5800" dirty="0">
                <a:latin typeface="MyriadPro-Regular" panose="020B0503030403020204" pitchFamily="34" charset="0"/>
              </a:rPr>
              <a:t>P Q R S D</a:t>
            </a:r>
            <a:endParaRPr lang="es-CO" dirty="0"/>
          </a:p>
        </p:txBody>
      </p:sp>
      <p:sp>
        <p:nvSpPr>
          <p:cNvPr id="3" name="Rectángulo 2"/>
          <p:cNvSpPr/>
          <p:nvPr/>
        </p:nvSpPr>
        <p:spPr>
          <a:xfrm>
            <a:off x="3994727" y="433442"/>
            <a:ext cx="2937163" cy="615553"/>
          </a:xfrm>
          <a:prstGeom prst="rect">
            <a:avLst/>
          </a:prstGeom>
        </p:spPr>
        <p:txBody>
          <a:bodyPr wrap="square">
            <a:spAutoFit/>
          </a:bodyPr>
          <a:lstStyle/>
          <a:p>
            <a:r>
              <a:rPr lang="es-CO" sz="1700" dirty="0">
                <a:latin typeface="MyriadPro-Regular" panose="020B0503030403020204" pitchFamily="34" charset="0"/>
              </a:rPr>
              <a:t>asignadas a dependencias</a:t>
            </a:r>
          </a:p>
          <a:p>
            <a:r>
              <a:rPr lang="es-CO" sz="1700" dirty="0">
                <a:latin typeface="MyriadPro-Regular" panose="020B0503030403020204" pitchFamily="34" charset="0"/>
              </a:rPr>
              <a:t>y grupos internos de trabajo</a:t>
            </a:r>
            <a:endParaRPr lang="es-CO" dirty="0"/>
          </a:p>
        </p:txBody>
      </p:sp>
      <p:pic>
        <p:nvPicPr>
          <p:cNvPr id="11" name="Imagen 10"/>
          <p:cNvPicPr>
            <a:picLocks noChangeAspect="1"/>
          </p:cNvPicPr>
          <p:nvPr/>
        </p:nvPicPr>
        <p:blipFill>
          <a:blip r:embed="rId4"/>
          <a:stretch>
            <a:fillRect/>
          </a:stretch>
        </p:blipFill>
        <p:spPr>
          <a:xfrm>
            <a:off x="6622386" y="1581064"/>
            <a:ext cx="4957083" cy="2393059"/>
          </a:xfrm>
          <a:prstGeom prst="rect">
            <a:avLst/>
          </a:prstGeom>
        </p:spPr>
      </p:pic>
      <p:pic>
        <p:nvPicPr>
          <p:cNvPr id="12" name="Imagen 11"/>
          <p:cNvPicPr>
            <a:picLocks noChangeAspect="1"/>
          </p:cNvPicPr>
          <p:nvPr/>
        </p:nvPicPr>
        <p:blipFill>
          <a:blip r:embed="rId5"/>
          <a:stretch>
            <a:fillRect/>
          </a:stretch>
        </p:blipFill>
        <p:spPr>
          <a:xfrm>
            <a:off x="10628220" y="1761926"/>
            <a:ext cx="759341" cy="1916723"/>
          </a:xfrm>
          <a:prstGeom prst="rect">
            <a:avLst/>
          </a:prstGeom>
        </p:spPr>
      </p:pic>
      <p:sp>
        <p:nvSpPr>
          <p:cNvPr id="13" name="Rectángulo 12"/>
          <p:cNvSpPr/>
          <p:nvPr/>
        </p:nvSpPr>
        <p:spPr>
          <a:xfrm>
            <a:off x="6786273" y="1744811"/>
            <a:ext cx="4015993" cy="1815882"/>
          </a:xfrm>
          <a:prstGeom prst="rect">
            <a:avLst/>
          </a:prstGeom>
        </p:spPr>
        <p:txBody>
          <a:bodyPr wrap="square">
            <a:spAutoFit/>
          </a:bodyPr>
          <a:lstStyle/>
          <a:p>
            <a:pPr algn="just"/>
            <a:r>
              <a:rPr lang="es-CO" dirty="0"/>
              <a:t>El </a:t>
            </a:r>
            <a:r>
              <a:rPr lang="es-CO" dirty="0" smtClean="0"/>
              <a:t>92% </a:t>
            </a:r>
            <a:r>
              <a:rPr lang="es-CO" dirty="0"/>
              <a:t>de las </a:t>
            </a:r>
            <a:r>
              <a:rPr lang="es-CO" dirty="0" smtClean="0"/>
              <a:t>PQRSD fueron </a:t>
            </a:r>
            <a:r>
              <a:rPr lang="es-CO" dirty="0"/>
              <a:t>asignadas </a:t>
            </a:r>
            <a:r>
              <a:rPr lang="es-CO" dirty="0" smtClean="0"/>
              <a:t>a la sala de docentes para sus respectivos directores de programas, correspondientes a las solicitudes de cursos intensivos de las Sede central ITP Mocoa, Subsede </a:t>
            </a:r>
            <a:r>
              <a:rPr lang="es-CO" dirty="0" err="1" smtClean="0"/>
              <a:t>Sibundoy</a:t>
            </a:r>
            <a:r>
              <a:rPr lang="es-CO" dirty="0" smtClean="0"/>
              <a:t> Ampliación Colón y Ampliaciones ITP Puerto Asís Valle del </a:t>
            </a:r>
            <a:r>
              <a:rPr lang="es-CO" dirty="0" err="1" smtClean="0"/>
              <a:t>Guamuez</a:t>
            </a:r>
            <a:r>
              <a:rPr lang="es-CO" dirty="0" smtClean="0"/>
              <a:t>, liquidación y asignación de docentes.</a:t>
            </a:r>
            <a:endParaRPr lang="es-CO" dirty="0"/>
          </a:p>
        </p:txBody>
      </p:sp>
      <p:pic>
        <p:nvPicPr>
          <p:cNvPr id="15" name="Imagen 14"/>
          <p:cNvPicPr>
            <a:picLocks noChangeAspect="1"/>
          </p:cNvPicPr>
          <p:nvPr/>
        </p:nvPicPr>
        <p:blipFill>
          <a:blip r:embed="rId6"/>
          <a:stretch>
            <a:fillRect/>
          </a:stretch>
        </p:blipFill>
        <p:spPr>
          <a:xfrm>
            <a:off x="9321741" y="3826727"/>
            <a:ext cx="2388883" cy="2188525"/>
          </a:xfrm>
          <a:prstGeom prst="rect">
            <a:avLst/>
          </a:prstGeom>
        </p:spPr>
      </p:pic>
      <p:graphicFrame>
        <p:nvGraphicFramePr>
          <p:cNvPr id="6" name="Objeto 5"/>
          <p:cNvGraphicFramePr>
            <a:graphicFrameLocks noChangeAspect="1"/>
          </p:cNvGraphicFramePr>
          <p:nvPr>
            <p:extLst>
              <p:ext uri="{D42A27DB-BD31-4B8C-83A1-F6EECF244321}">
                <p14:modId xmlns:p14="http://schemas.microsoft.com/office/powerpoint/2010/main" val="1602397596"/>
              </p:ext>
            </p:extLst>
          </p:nvPr>
        </p:nvGraphicFramePr>
        <p:xfrm>
          <a:off x="753578" y="1581064"/>
          <a:ext cx="5676900" cy="3057525"/>
        </p:xfrm>
        <a:graphic>
          <a:graphicData uri="http://schemas.openxmlformats.org/presentationml/2006/ole">
            <mc:AlternateContent xmlns:mc="http://schemas.openxmlformats.org/markup-compatibility/2006">
              <mc:Choice xmlns:v="urn:schemas-microsoft-com:vml" Requires="v">
                <p:oleObj spid="_x0000_s2060" name="Hoja de cálculo" r:id="rId7" imgW="5676948" imgH="3057696" progId="Excel.Sheet.12">
                  <p:embed/>
                </p:oleObj>
              </mc:Choice>
              <mc:Fallback>
                <p:oleObj name="Hoja de cálculo" r:id="rId7" imgW="5676948" imgH="3057696" progId="Excel.Sheet.12">
                  <p:embed/>
                  <p:pic>
                    <p:nvPicPr>
                      <p:cNvPr id="0" name=""/>
                      <p:cNvPicPr/>
                      <p:nvPr/>
                    </p:nvPicPr>
                    <p:blipFill>
                      <a:blip r:embed="rId8"/>
                      <a:stretch>
                        <a:fillRect/>
                      </a:stretch>
                    </p:blipFill>
                    <p:spPr>
                      <a:xfrm>
                        <a:off x="753578" y="1581064"/>
                        <a:ext cx="5676900" cy="3057525"/>
                      </a:xfrm>
                      <a:prstGeom prst="rect">
                        <a:avLst/>
                      </a:prstGeom>
                    </p:spPr>
                  </p:pic>
                </p:oleObj>
              </mc:Fallback>
            </mc:AlternateContent>
          </a:graphicData>
        </a:graphic>
      </p:graphicFrame>
    </p:spTree>
    <p:extLst>
      <p:ext uri="{BB962C8B-B14F-4D97-AF65-F5344CB8AC3E}">
        <p14:creationId xmlns:p14="http://schemas.microsoft.com/office/powerpoint/2010/main" val="1304222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285587" y="2831998"/>
            <a:ext cx="10032023" cy="2322174"/>
          </a:xfrm>
          <a:prstGeom prst="rect">
            <a:avLst/>
          </a:prstGeom>
        </p:spPr>
        <p:txBody>
          <a:bodyPr wrap="square">
            <a:spAutoFit/>
          </a:bodyPr>
          <a:lstStyle/>
          <a:p>
            <a:pPr algn="just">
              <a:lnSpc>
                <a:spcPct val="115000"/>
              </a:lnSpc>
            </a:pPr>
            <a:r>
              <a:rPr lang="es-CO" dirty="0">
                <a:latin typeface="Calibri" panose="020F0502020204030204" pitchFamily="34" charset="0"/>
                <a:ea typeface="MS Mincho"/>
                <a:cs typeface="Times New Roman" panose="02020603050405020304" pitchFamily="18" charset="0"/>
              </a:rPr>
              <a:t>De las </a:t>
            </a:r>
            <a:r>
              <a:rPr lang="es-CO" dirty="0" smtClean="0">
                <a:latin typeface="Calibri" panose="020F0502020204030204" pitchFamily="34" charset="0"/>
                <a:ea typeface="MS Mincho"/>
                <a:cs typeface="Times New Roman" panose="02020603050405020304" pitchFamily="18" charset="0"/>
              </a:rPr>
              <a:t>15 </a:t>
            </a:r>
            <a:r>
              <a:rPr lang="es-CO" dirty="0">
                <a:latin typeface="Calibri" panose="020F0502020204030204" pitchFamily="34" charset="0"/>
                <a:ea typeface="MS Mincho"/>
                <a:cs typeface="Times New Roman" panose="02020603050405020304" pitchFamily="18" charset="0"/>
              </a:rPr>
              <a:t>peticiones que no fueron resueltas, </a:t>
            </a:r>
            <a:r>
              <a:rPr lang="es-CO" dirty="0" smtClean="0">
                <a:latin typeface="Calibri" panose="020F0502020204030204" pitchFamily="34" charset="0"/>
                <a:ea typeface="MS Mincho"/>
                <a:cs typeface="Times New Roman" panose="02020603050405020304" pitchFamily="18" charset="0"/>
              </a:rPr>
              <a:t>corresponden a convenios, devoluciones, legalización de notas, cancelación de semestre, certificaciones laborales para contratistas.</a:t>
            </a:r>
            <a:endParaRPr lang="es-CO" dirty="0">
              <a:latin typeface="Calibri" panose="020F0502020204030204" pitchFamily="34" charset="0"/>
              <a:ea typeface="MS Mincho"/>
              <a:cs typeface="Times New Roman" panose="02020603050405020304" pitchFamily="18" charset="0"/>
            </a:endParaRPr>
          </a:p>
          <a:p>
            <a:pPr algn="just">
              <a:lnSpc>
                <a:spcPct val="115000"/>
              </a:lnSpc>
            </a:pPr>
            <a:endParaRPr lang="es-CO" dirty="0">
              <a:latin typeface="Calibri" panose="020F0502020204030204" pitchFamily="34" charset="0"/>
              <a:ea typeface="MS Mincho"/>
              <a:cs typeface="Times New Roman" panose="02020603050405020304" pitchFamily="18" charset="0"/>
            </a:endParaRPr>
          </a:p>
          <a:p>
            <a:pPr algn="just">
              <a:lnSpc>
                <a:spcPct val="115000"/>
              </a:lnSpc>
            </a:pPr>
            <a:r>
              <a:rPr lang="es-CO" dirty="0" smtClean="0">
                <a:latin typeface="Calibri" panose="020F0502020204030204" pitchFamily="34" charset="0"/>
                <a:ea typeface="MS Mincho"/>
                <a:cs typeface="Times New Roman" panose="02020603050405020304" pitchFamily="18" charset="0"/>
              </a:rPr>
              <a:t>Respecto de las certificaciones para los contratistas una vez se dispuso el personal respectivo </a:t>
            </a:r>
            <a:r>
              <a:rPr lang="es-CO" dirty="0" smtClean="0">
                <a:latin typeface="Calibri" panose="020F0502020204030204" pitchFamily="34" charset="0"/>
                <a:ea typeface="MS Mincho"/>
                <a:cs typeface="Times New Roman" panose="02020603050405020304" pitchFamily="18" charset="0"/>
              </a:rPr>
              <a:t>se </a:t>
            </a:r>
            <a:r>
              <a:rPr lang="es-CO" dirty="0" smtClean="0">
                <a:latin typeface="Calibri" panose="020F0502020204030204" pitchFamily="34" charset="0"/>
                <a:ea typeface="MS Mincho"/>
                <a:cs typeface="Times New Roman" panose="02020603050405020304" pitchFamily="18" charset="0"/>
              </a:rPr>
              <a:t>procedió con la expedición de las certificaciones peticionadas </a:t>
            </a:r>
            <a:r>
              <a:rPr lang="es-CO" dirty="0" smtClean="0">
                <a:latin typeface="Calibri" panose="020F0502020204030204" pitchFamily="34" charset="0"/>
                <a:ea typeface="MS Mincho"/>
                <a:cs typeface="Times New Roman" panose="02020603050405020304" pitchFamily="18" charset="0"/>
              </a:rPr>
              <a:t>para la notificación respectiva. </a:t>
            </a:r>
            <a:endParaRPr lang="es-CO" dirty="0" smtClean="0">
              <a:latin typeface="Calibri" panose="020F0502020204030204" pitchFamily="34" charset="0"/>
              <a:ea typeface="MS Mincho"/>
              <a:cs typeface="Times New Roman" panose="02020603050405020304" pitchFamily="18" charset="0"/>
            </a:endParaRPr>
          </a:p>
          <a:p>
            <a:pPr algn="just">
              <a:lnSpc>
                <a:spcPct val="115000"/>
              </a:lnSpc>
            </a:pPr>
            <a:endParaRPr lang="es-CO" dirty="0">
              <a:latin typeface="Calibri" panose="020F0502020204030204" pitchFamily="34" charset="0"/>
              <a:ea typeface="MS Mincho"/>
              <a:cs typeface="Times New Roman" panose="02020603050405020304" pitchFamily="18" charset="0"/>
            </a:endParaRPr>
          </a:p>
          <a:p>
            <a:pPr algn="just">
              <a:lnSpc>
                <a:spcPct val="115000"/>
              </a:lnSpc>
            </a:pPr>
            <a:r>
              <a:rPr lang="es-CO" dirty="0" smtClean="0">
                <a:latin typeface="Calibri" panose="020F0502020204030204" pitchFamily="34" charset="0"/>
                <a:ea typeface="MS Mincho"/>
                <a:cs typeface="Times New Roman" panose="02020603050405020304" pitchFamily="18" charset="0"/>
              </a:rPr>
              <a:t>La Vicerrectora Académica formalizo las actas de legalización de notas de los estudiantes que presentaron las validaciones por suficiencia una vez los docentes designados como jurados para las evaluaciones con  su firma validaran la nota registrada.  </a:t>
            </a:r>
          </a:p>
          <a:p>
            <a:pPr algn="just">
              <a:lnSpc>
                <a:spcPct val="115000"/>
              </a:lnSpc>
            </a:pPr>
            <a:endParaRPr lang="es-CO" dirty="0">
              <a:latin typeface="Calibri" panose="020F0502020204030204" pitchFamily="34" charset="0"/>
              <a:ea typeface="MS Mincho"/>
              <a:cs typeface="Times New Roman" panose="02020603050405020304" pitchFamily="18" charset="0"/>
            </a:endParaRPr>
          </a:p>
        </p:txBody>
      </p:sp>
      <p:graphicFrame>
        <p:nvGraphicFramePr>
          <p:cNvPr id="4" name="Gráfico 3"/>
          <p:cNvGraphicFramePr>
            <a:graphicFrameLocks/>
          </p:cNvGraphicFramePr>
          <p:nvPr>
            <p:extLst>
              <p:ext uri="{D42A27DB-BD31-4B8C-83A1-F6EECF244321}">
                <p14:modId xmlns:p14="http://schemas.microsoft.com/office/powerpoint/2010/main" val="2345960864"/>
              </p:ext>
            </p:extLst>
          </p:nvPr>
        </p:nvGraphicFramePr>
        <p:xfrm>
          <a:off x="3611218" y="0"/>
          <a:ext cx="4572000" cy="3162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4818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3923503062"/>
              </p:ext>
            </p:extLst>
          </p:nvPr>
        </p:nvGraphicFramePr>
        <p:xfrm>
          <a:off x="2344616" y="3554810"/>
          <a:ext cx="5037455" cy="2410143"/>
        </p:xfrm>
        <a:graphic>
          <a:graphicData uri="http://schemas.openxmlformats.org/drawingml/2006/table">
            <a:tbl>
              <a:tblPr firstRow="1" firstCol="1" bandRow="1"/>
              <a:tblGrid>
                <a:gridCol w="3507740">
                  <a:extLst>
                    <a:ext uri="{9D8B030D-6E8A-4147-A177-3AD203B41FA5}">
                      <a16:colId xmlns:a16="http://schemas.microsoft.com/office/drawing/2014/main" val="3684606340"/>
                    </a:ext>
                  </a:extLst>
                </a:gridCol>
                <a:gridCol w="1529715">
                  <a:extLst>
                    <a:ext uri="{9D8B030D-6E8A-4147-A177-3AD203B41FA5}">
                      <a16:colId xmlns:a16="http://schemas.microsoft.com/office/drawing/2014/main" val="1163970205"/>
                    </a:ext>
                  </a:extLst>
                </a:gridCol>
              </a:tblGrid>
              <a:tr h="0">
                <a:tc gridSpan="2">
                  <a:txBody>
                    <a:bodyPr/>
                    <a:lstStyle/>
                    <a:p>
                      <a:pPr algn="ctr">
                        <a:lnSpc>
                          <a:spcPct val="107000"/>
                        </a:lnSpc>
                        <a:spcAft>
                          <a:spcPts val="0"/>
                        </a:spcAft>
                      </a:pPr>
                      <a:r>
                        <a:rPr lang="es-CO" sz="1400" dirty="0">
                          <a:effectLst/>
                          <a:latin typeface="Calibri" panose="020F0502020204030204" pitchFamily="34" charset="0"/>
                          <a:ea typeface="Calibri" panose="020F0502020204030204" pitchFamily="34" charset="0"/>
                          <a:cs typeface="Times New Roman" panose="02020603050405020304" pitchFamily="18" charset="0"/>
                        </a:rPr>
                        <a:t>Tiempo promedio de respuesta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endParaRPr lang="es-CO"/>
                    </a:p>
                  </a:txBody>
                  <a:tcPr/>
                </a:tc>
                <a:extLst>
                  <a:ext uri="{0D108BD9-81ED-4DB2-BD59-A6C34878D82A}">
                    <a16:rowId xmlns:a16="http://schemas.microsoft.com/office/drawing/2014/main" val="1161599291"/>
                  </a:ext>
                </a:extLst>
              </a:tr>
              <a:tr h="0">
                <a:tc>
                  <a:txBody>
                    <a:bodyPr/>
                    <a:lstStyle/>
                    <a:p>
                      <a:pPr>
                        <a:lnSpc>
                          <a:spcPct val="107000"/>
                        </a:lnSpc>
                        <a:spcAft>
                          <a:spcPts val="0"/>
                        </a:spcAft>
                      </a:pPr>
                      <a:r>
                        <a:rPr lang="es-CO" sz="1400" b="1" dirty="0">
                          <a:effectLst/>
                          <a:latin typeface="Calibri" panose="020F0502020204030204" pitchFamily="34" charset="0"/>
                          <a:ea typeface="Calibri" panose="020F0502020204030204" pitchFamily="34" charset="0"/>
                          <a:cs typeface="Times New Roman" panose="02020603050405020304" pitchFamily="18" charset="0"/>
                        </a:rPr>
                        <a:t>Tipos de petición</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07000"/>
                        </a:lnSpc>
                        <a:spcAft>
                          <a:spcPts val="0"/>
                        </a:spcAft>
                      </a:pPr>
                      <a:r>
                        <a:rPr lang="es-CO" sz="1400" b="1" dirty="0">
                          <a:effectLst/>
                          <a:latin typeface="Calibri" panose="020F0502020204030204" pitchFamily="34" charset="0"/>
                          <a:ea typeface="Calibri" panose="020F0502020204030204" pitchFamily="34" charset="0"/>
                          <a:cs typeface="Times New Roman" panose="02020603050405020304" pitchFamily="18" charset="0"/>
                        </a:rPr>
                        <a:t>Días permitidos para respuesta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68204304"/>
                  </a:ext>
                </a:extLst>
              </a:tr>
              <a:tr h="0">
                <a:tc>
                  <a:txBody>
                    <a:bodyPr/>
                    <a:lstStyle/>
                    <a:p>
                      <a:pP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EXPEDICIÓN COPIAS DE DOCUMENTOS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10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759021916"/>
                  </a:ext>
                </a:extLst>
              </a:tr>
              <a:tr h="0">
                <a:tc>
                  <a:txBody>
                    <a:bodyPr/>
                    <a:lstStyle/>
                    <a:p>
                      <a:pPr>
                        <a:lnSpc>
                          <a:spcPct val="107000"/>
                        </a:lnSpc>
                        <a:spcAft>
                          <a:spcPts val="800"/>
                        </a:spcAft>
                      </a:pPr>
                      <a:r>
                        <a:rPr lang="es-ES" sz="1400">
                          <a:effectLst/>
                          <a:latin typeface="Calibri" panose="020F0502020204030204" pitchFamily="34" charset="0"/>
                          <a:ea typeface="Calibri" panose="020F0502020204030204" pitchFamily="34" charset="0"/>
                          <a:cs typeface="Times New Roman" panose="02020603050405020304" pitchFamily="18" charset="0"/>
                        </a:rPr>
                        <a:t>TRASLADOS POR COMPETENCIA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3389599"/>
                  </a:ext>
                </a:extLst>
              </a:tr>
              <a:tr h="0">
                <a:tc>
                  <a:txBody>
                    <a:bodyPr/>
                    <a:lstStyle/>
                    <a:p>
                      <a:pPr>
                        <a:lnSpc>
                          <a:spcPct val="107000"/>
                        </a:lnSpc>
                        <a:spcAft>
                          <a:spcPts val="800"/>
                        </a:spcAft>
                      </a:pPr>
                      <a:r>
                        <a:rPr lang="es-ES" sz="1400">
                          <a:effectLst/>
                          <a:latin typeface="Calibri" panose="020F0502020204030204" pitchFamily="34" charset="0"/>
                          <a:ea typeface="Calibri" panose="020F0502020204030204" pitchFamily="34" charset="0"/>
                          <a:cs typeface="Times New Roman" panose="02020603050405020304" pitchFamily="18" charset="0"/>
                        </a:rPr>
                        <a:t>ENTES DE CONTROL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759834370"/>
                  </a:ext>
                </a:extLst>
              </a:tr>
              <a:tr h="0">
                <a:tc>
                  <a:txBody>
                    <a:bodyPr/>
                    <a:lstStyle/>
                    <a:p>
                      <a:pP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CONSULTAS DE INFORMACIÓN TÉCNICA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30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546525684"/>
                  </a:ext>
                </a:extLst>
              </a:tr>
              <a:tr h="0">
                <a:tc>
                  <a:txBody>
                    <a:bodyPr/>
                    <a:lstStyle/>
                    <a:p>
                      <a:pPr>
                        <a:lnSpc>
                          <a:spcPct val="107000"/>
                        </a:lnSpc>
                        <a:spcAft>
                          <a:spcPts val="800"/>
                        </a:spcAft>
                      </a:pPr>
                      <a:r>
                        <a:rPr lang="es-ES" sz="1400">
                          <a:effectLst/>
                          <a:latin typeface="Calibri" panose="020F0502020204030204" pitchFamily="34" charset="0"/>
                          <a:ea typeface="Calibri" panose="020F0502020204030204" pitchFamily="34" charset="0"/>
                          <a:cs typeface="Times New Roman" panose="02020603050405020304" pitchFamily="18" charset="0"/>
                        </a:rPr>
                        <a:t>QUEJAS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15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911729746"/>
                  </a:ext>
                </a:extLst>
              </a:tr>
              <a:tr h="0">
                <a:tc>
                  <a:txBody>
                    <a:bodyPr/>
                    <a:lstStyle/>
                    <a:p>
                      <a:pP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RECLAMOS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15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563896998"/>
                  </a:ext>
                </a:extLst>
              </a:tr>
              <a:tr h="0">
                <a:tc>
                  <a:txBody>
                    <a:bodyPr/>
                    <a:lstStyle/>
                    <a:p>
                      <a:pPr>
                        <a:lnSpc>
                          <a:spcPct val="107000"/>
                        </a:lnSpc>
                        <a:spcAft>
                          <a:spcPts val="800"/>
                        </a:spcAft>
                      </a:pPr>
                      <a:r>
                        <a:rPr lang="es-ES" sz="1400">
                          <a:effectLst/>
                          <a:latin typeface="Calibri" panose="020F0502020204030204" pitchFamily="34" charset="0"/>
                          <a:ea typeface="Calibri" panose="020F0502020204030204" pitchFamily="34" charset="0"/>
                          <a:cs typeface="Times New Roman" panose="02020603050405020304" pitchFamily="18" charset="0"/>
                        </a:rPr>
                        <a:t>SUGERENCIAS Y FELICITACIONES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30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177743196"/>
                  </a:ext>
                </a:extLst>
              </a:tr>
              <a:tr h="0">
                <a:tc>
                  <a:txBody>
                    <a:bodyPr/>
                    <a:lstStyle/>
                    <a:p>
                      <a:pP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DERECHOS DE PETICIÓN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dirty="0">
                          <a:effectLst/>
                          <a:latin typeface="Calibri" panose="020F0502020204030204" pitchFamily="34" charset="0"/>
                          <a:ea typeface="Calibri" panose="020F0502020204030204" pitchFamily="34" charset="0"/>
                          <a:cs typeface="Times New Roman" panose="02020603050405020304" pitchFamily="18" charset="0"/>
                        </a:rPr>
                        <a:t>15</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634667172"/>
                  </a:ext>
                </a:extLst>
              </a:tr>
            </a:tbl>
          </a:graphicData>
        </a:graphic>
      </p:graphicFrame>
      <p:sp>
        <p:nvSpPr>
          <p:cNvPr id="7" name="Rectángulo 6"/>
          <p:cNvSpPr/>
          <p:nvPr/>
        </p:nvSpPr>
        <p:spPr>
          <a:xfrm>
            <a:off x="2274278" y="287955"/>
            <a:ext cx="6096000" cy="1077218"/>
          </a:xfrm>
          <a:prstGeom prst="rect">
            <a:avLst/>
          </a:prstGeom>
        </p:spPr>
        <p:txBody>
          <a:bodyPr>
            <a:spAutoFit/>
          </a:bodyPr>
          <a:lstStyle/>
          <a:p>
            <a:r>
              <a:rPr lang="es-CO" sz="3200" b="1" dirty="0">
                <a:solidFill>
                  <a:srgbClr val="1A3B8F"/>
                </a:solidFill>
                <a:latin typeface="Arial" panose="020B0604020202020204" pitchFamily="34" charset="0"/>
              </a:rPr>
              <a:t>Gestión de traslados y acceso a la Información </a:t>
            </a:r>
            <a:endParaRPr lang="es-CO" dirty="0"/>
          </a:p>
        </p:txBody>
      </p:sp>
      <p:sp>
        <p:nvSpPr>
          <p:cNvPr id="8" name="Rectángulo 7"/>
          <p:cNvSpPr/>
          <p:nvPr/>
        </p:nvSpPr>
        <p:spPr>
          <a:xfrm>
            <a:off x="1679713" y="1365173"/>
            <a:ext cx="6972967" cy="2246769"/>
          </a:xfrm>
          <a:prstGeom prst="rect">
            <a:avLst/>
          </a:prstGeom>
        </p:spPr>
        <p:txBody>
          <a:bodyPr wrap="square">
            <a:spAutoFit/>
          </a:bodyPr>
          <a:lstStyle/>
          <a:p>
            <a:pPr algn="just"/>
            <a:r>
              <a:rPr lang="es-CO" dirty="0"/>
              <a:t>Durante el presente mes no se presento ningún evento donde </a:t>
            </a:r>
            <a:r>
              <a:rPr lang="es-CO" dirty="0" smtClean="0"/>
              <a:t>se niegue </a:t>
            </a:r>
            <a:r>
              <a:rPr lang="es-CO" dirty="0"/>
              <a:t>el acceso a la información de la entidad</a:t>
            </a:r>
            <a:r>
              <a:rPr lang="es-CO" dirty="0" smtClean="0"/>
              <a:t>. </a:t>
            </a:r>
          </a:p>
          <a:p>
            <a:pPr algn="just"/>
            <a:endParaRPr lang="es-CO" dirty="0"/>
          </a:p>
          <a:p>
            <a:pPr algn="just"/>
            <a:r>
              <a:rPr lang="es-CO" dirty="0" smtClean="0"/>
              <a:t>La </a:t>
            </a:r>
            <a:r>
              <a:rPr lang="es-CO" dirty="0"/>
              <a:t>acción de TUTELA </a:t>
            </a:r>
            <a:r>
              <a:rPr lang="es-CO" dirty="0" smtClean="0"/>
              <a:t>con – </a:t>
            </a:r>
            <a:r>
              <a:rPr lang="es-CO" dirty="0"/>
              <a:t>RADICACIÓN J1EPMS 860013187001 </a:t>
            </a:r>
            <a:r>
              <a:rPr lang="es-CO" dirty="0" smtClean="0"/>
              <a:t>2022-00290-00. se </a:t>
            </a:r>
            <a:r>
              <a:rPr lang="es-CO" dirty="0" smtClean="0"/>
              <a:t>respondió</a:t>
            </a:r>
            <a:r>
              <a:rPr lang="es-CO" dirty="0" smtClean="0"/>
              <a:t>, se </a:t>
            </a:r>
            <a:r>
              <a:rPr lang="es-CO" dirty="0" smtClean="0"/>
              <a:t>notifico al juzgado respectivo con </a:t>
            </a:r>
            <a:r>
              <a:rPr lang="es-CO" dirty="0"/>
              <a:t>los soportes pertinentes, en los tiempos establecidos por la </a:t>
            </a:r>
            <a:r>
              <a:rPr lang="es-CO" dirty="0" smtClean="0"/>
              <a:t>ley, igualmente se </a:t>
            </a:r>
            <a:r>
              <a:rPr lang="es-CO" dirty="0" smtClean="0"/>
              <a:t>dio </a:t>
            </a:r>
            <a:r>
              <a:rPr lang="es-CO" dirty="0" smtClean="0"/>
              <a:t>traslado </a:t>
            </a:r>
            <a:r>
              <a:rPr lang="es-CO" dirty="0"/>
              <a:t>de la demanda de tutela </a:t>
            </a:r>
            <a:r>
              <a:rPr lang="es-CO" dirty="0" smtClean="0"/>
              <a:t>a los vinculados para que se pronuncie </a:t>
            </a:r>
            <a:r>
              <a:rPr lang="es-CO" dirty="0"/>
              <a:t>sobre los hechos y </a:t>
            </a:r>
            <a:r>
              <a:rPr lang="es-CO" dirty="0" smtClean="0"/>
              <a:t>pretensiones. Respuestas generadas y radicadas en los tiempos establecidos por el Juzgado.  </a:t>
            </a:r>
            <a:endParaRPr lang="es-CO" dirty="0" smtClean="0"/>
          </a:p>
          <a:p>
            <a:pPr algn="just"/>
            <a:endParaRPr lang="es-CO" dirty="0"/>
          </a:p>
          <a:p>
            <a:pPr algn="just"/>
            <a:endParaRPr lang="es-CO" dirty="0"/>
          </a:p>
        </p:txBody>
      </p:sp>
      <p:pic>
        <p:nvPicPr>
          <p:cNvPr id="10" name="Imagen 9"/>
          <p:cNvPicPr>
            <a:picLocks noChangeAspect="1"/>
          </p:cNvPicPr>
          <p:nvPr/>
        </p:nvPicPr>
        <p:blipFill>
          <a:blip r:embed="rId3"/>
          <a:stretch>
            <a:fillRect/>
          </a:stretch>
        </p:blipFill>
        <p:spPr>
          <a:xfrm>
            <a:off x="8652680" y="1365173"/>
            <a:ext cx="2834886" cy="2597121"/>
          </a:xfrm>
          <a:prstGeom prst="rect">
            <a:avLst/>
          </a:prstGeom>
        </p:spPr>
      </p:pic>
    </p:spTree>
    <p:extLst>
      <p:ext uri="{BB962C8B-B14F-4D97-AF65-F5344CB8AC3E}">
        <p14:creationId xmlns:p14="http://schemas.microsoft.com/office/powerpoint/2010/main" val="80862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88748" y="483661"/>
            <a:ext cx="3716082" cy="646331"/>
          </a:xfrm>
          <a:prstGeom prst="rect">
            <a:avLst/>
          </a:prstGeom>
        </p:spPr>
        <p:txBody>
          <a:bodyPr wrap="none">
            <a:spAutoFit/>
          </a:bodyPr>
          <a:lstStyle/>
          <a:p>
            <a:r>
              <a:rPr lang="es-CO" sz="3600" dirty="0">
                <a:latin typeface="MyriadPro-Regular" panose="020B0503030403020204" pitchFamily="34" charset="0"/>
              </a:rPr>
              <a:t>Recomendaciones</a:t>
            </a:r>
            <a:endParaRPr lang="es-CO" dirty="0"/>
          </a:p>
        </p:txBody>
      </p:sp>
      <p:pic>
        <p:nvPicPr>
          <p:cNvPr id="4" name="Imagen 3"/>
          <p:cNvPicPr>
            <a:picLocks noChangeAspect="1"/>
          </p:cNvPicPr>
          <p:nvPr/>
        </p:nvPicPr>
        <p:blipFill>
          <a:blip r:embed="rId2"/>
          <a:stretch>
            <a:fillRect/>
          </a:stretch>
        </p:blipFill>
        <p:spPr>
          <a:xfrm>
            <a:off x="5556737" y="1573823"/>
            <a:ext cx="5081955" cy="1793622"/>
          </a:xfrm>
          <a:prstGeom prst="rect">
            <a:avLst/>
          </a:prstGeom>
        </p:spPr>
      </p:pic>
      <p:sp>
        <p:nvSpPr>
          <p:cNvPr id="3" name="Rectángulo 2"/>
          <p:cNvSpPr/>
          <p:nvPr/>
        </p:nvSpPr>
        <p:spPr>
          <a:xfrm>
            <a:off x="6021265" y="1641536"/>
            <a:ext cx="3687166" cy="1815882"/>
          </a:xfrm>
          <a:prstGeom prst="rect">
            <a:avLst/>
          </a:prstGeom>
        </p:spPr>
        <p:txBody>
          <a:bodyPr wrap="square">
            <a:spAutoFit/>
          </a:bodyPr>
          <a:lstStyle/>
          <a:p>
            <a:pPr algn="just"/>
            <a:r>
              <a:rPr lang="es-CO" dirty="0"/>
              <a:t>Solicitar al Grupo de Gestión</a:t>
            </a:r>
          </a:p>
          <a:p>
            <a:pPr algn="just"/>
            <a:r>
              <a:rPr lang="es-CO" dirty="0"/>
              <a:t>Documental </a:t>
            </a:r>
            <a:r>
              <a:rPr lang="es-CO" dirty="0" smtClean="0"/>
              <a:t>de la institución la </a:t>
            </a:r>
            <a:r>
              <a:rPr lang="es-CO" dirty="0"/>
              <a:t>socialización, a</a:t>
            </a:r>
          </a:p>
          <a:p>
            <a:pPr algn="just"/>
            <a:r>
              <a:rPr lang="es-CO" dirty="0"/>
              <a:t>todas las dependencias de la</a:t>
            </a:r>
          </a:p>
          <a:p>
            <a:pPr algn="just"/>
            <a:r>
              <a:rPr lang="es-CO" dirty="0"/>
              <a:t>Entidad, del </a:t>
            </a:r>
            <a:r>
              <a:rPr lang="es-CO" dirty="0" smtClean="0"/>
              <a:t>tiempo promedio de respuesta </a:t>
            </a:r>
            <a:endParaRPr lang="es-CO" dirty="0"/>
          </a:p>
          <a:p>
            <a:pPr algn="just"/>
            <a:r>
              <a:rPr lang="es-CO" dirty="0" smtClean="0"/>
              <a:t>De las PQRSD, en concordancia con lo dispuesto por la Ley </a:t>
            </a:r>
            <a:r>
              <a:rPr lang="es-CO" dirty="0"/>
              <a:t>1755 de </a:t>
            </a:r>
            <a:r>
              <a:rPr lang="es-CO" dirty="0" smtClean="0"/>
              <a:t>2015. </a:t>
            </a:r>
            <a:endParaRPr lang="es-CO" dirty="0"/>
          </a:p>
          <a:p>
            <a:endParaRPr lang="es-CO" dirty="0"/>
          </a:p>
        </p:txBody>
      </p:sp>
      <p:sp>
        <p:nvSpPr>
          <p:cNvPr id="6" name="Freeform 8">
            <a:extLst>
              <a:ext uri="{FF2B5EF4-FFF2-40B4-BE49-F238E27FC236}">
                <a16:creationId xmlns:a16="http://schemas.microsoft.com/office/drawing/2014/main" id="{6DD8D568-9528-402D-BFCA-A7F78668D179}"/>
              </a:ext>
            </a:extLst>
          </p:cNvPr>
          <p:cNvSpPr>
            <a:spLocks noChangeArrowheads="1"/>
          </p:cNvSpPr>
          <p:nvPr/>
        </p:nvSpPr>
        <p:spPr bwMode="auto">
          <a:xfrm>
            <a:off x="4695014" y="1691039"/>
            <a:ext cx="1426133" cy="1426135"/>
          </a:xfrm>
          <a:custGeom>
            <a:avLst/>
            <a:gdLst>
              <a:gd name="T0" fmla="*/ 1938 w 3875"/>
              <a:gd name="T1" fmla="*/ 3875 h 3876"/>
              <a:gd name="T2" fmla="*/ 0 w 3875"/>
              <a:gd name="T3" fmla="*/ 1938 h 3876"/>
              <a:gd name="T4" fmla="*/ 1938 w 3875"/>
              <a:gd name="T5" fmla="*/ 0 h 3876"/>
              <a:gd name="T6" fmla="*/ 3874 w 3875"/>
              <a:gd name="T7" fmla="*/ 1938 h 3876"/>
              <a:gd name="T8" fmla="*/ 1938 w 3875"/>
              <a:gd name="T9" fmla="*/ 3875 h 3876"/>
            </a:gdLst>
            <a:ahLst/>
            <a:cxnLst>
              <a:cxn ang="0">
                <a:pos x="T0" y="T1"/>
              </a:cxn>
              <a:cxn ang="0">
                <a:pos x="T2" y="T3"/>
              </a:cxn>
              <a:cxn ang="0">
                <a:pos x="T4" y="T5"/>
              </a:cxn>
              <a:cxn ang="0">
                <a:pos x="T6" y="T7"/>
              </a:cxn>
              <a:cxn ang="0">
                <a:pos x="T8" y="T9"/>
              </a:cxn>
            </a:cxnLst>
            <a:rect l="0" t="0" r="r" b="b"/>
            <a:pathLst>
              <a:path w="3875" h="3876">
                <a:moveTo>
                  <a:pt x="1938" y="3875"/>
                </a:moveTo>
                <a:lnTo>
                  <a:pt x="0" y="1938"/>
                </a:lnTo>
                <a:lnTo>
                  <a:pt x="1938" y="0"/>
                </a:lnTo>
                <a:lnTo>
                  <a:pt x="3874" y="1938"/>
                </a:lnTo>
                <a:lnTo>
                  <a:pt x="1938" y="3875"/>
                </a:lnTo>
              </a:path>
            </a:pathLst>
          </a:custGeom>
          <a:solidFill>
            <a:schemeClr val="accent2">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7" name="Freeform 9">
            <a:extLst>
              <a:ext uri="{FF2B5EF4-FFF2-40B4-BE49-F238E27FC236}">
                <a16:creationId xmlns:a16="http://schemas.microsoft.com/office/drawing/2014/main" id="{3529F678-957C-4957-87B3-430C81EDD9EB}"/>
              </a:ext>
            </a:extLst>
          </p:cNvPr>
          <p:cNvSpPr>
            <a:spLocks noChangeArrowheads="1"/>
          </p:cNvSpPr>
          <p:nvPr/>
        </p:nvSpPr>
        <p:spPr bwMode="auto">
          <a:xfrm>
            <a:off x="4904830" y="1820465"/>
            <a:ext cx="1184389" cy="1186012"/>
          </a:xfrm>
          <a:custGeom>
            <a:avLst/>
            <a:gdLst>
              <a:gd name="T0" fmla="*/ 1610 w 3220"/>
              <a:gd name="T1" fmla="*/ 3221 h 3222"/>
              <a:gd name="T2" fmla="*/ 0 w 3220"/>
              <a:gd name="T3" fmla="*/ 1611 h 3222"/>
              <a:gd name="T4" fmla="*/ 1610 w 3220"/>
              <a:gd name="T5" fmla="*/ 0 h 3222"/>
              <a:gd name="T6" fmla="*/ 3219 w 3220"/>
              <a:gd name="T7" fmla="*/ 1611 h 3222"/>
              <a:gd name="T8" fmla="*/ 1610 w 3220"/>
              <a:gd name="T9" fmla="*/ 3221 h 3222"/>
            </a:gdLst>
            <a:ahLst/>
            <a:cxnLst>
              <a:cxn ang="0">
                <a:pos x="T0" y="T1"/>
              </a:cxn>
              <a:cxn ang="0">
                <a:pos x="T2" y="T3"/>
              </a:cxn>
              <a:cxn ang="0">
                <a:pos x="T4" y="T5"/>
              </a:cxn>
              <a:cxn ang="0">
                <a:pos x="T6" y="T7"/>
              </a:cxn>
              <a:cxn ang="0">
                <a:pos x="T8" y="T9"/>
              </a:cxn>
            </a:cxnLst>
            <a:rect l="0" t="0" r="r" b="b"/>
            <a:pathLst>
              <a:path w="3220" h="3222">
                <a:moveTo>
                  <a:pt x="1610" y="3221"/>
                </a:moveTo>
                <a:lnTo>
                  <a:pt x="0" y="1611"/>
                </a:lnTo>
                <a:lnTo>
                  <a:pt x="1610" y="0"/>
                </a:lnTo>
                <a:lnTo>
                  <a:pt x="3219" y="1611"/>
                </a:lnTo>
                <a:lnTo>
                  <a:pt x="1610" y="3221"/>
                </a:lnTo>
              </a:path>
            </a:pathLst>
          </a:custGeom>
          <a:solidFill>
            <a:schemeClr val="accent2"/>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8" name="TextBox 44">
            <a:extLst>
              <a:ext uri="{FF2B5EF4-FFF2-40B4-BE49-F238E27FC236}">
                <a16:creationId xmlns:a16="http://schemas.microsoft.com/office/drawing/2014/main" id="{0426DBF9-95AF-404A-9BEC-DA4CD7468B5E}"/>
              </a:ext>
            </a:extLst>
          </p:cNvPr>
          <p:cNvSpPr txBox="1"/>
          <p:nvPr/>
        </p:nvSpPr>
        <p:spPr>
          <a:xfrm>
            <a:off x="5248272" y="2023930"/>
            <a:ext cx="393056" cy="784830"/>
          </a:xfrm>
          <a:prstGeom prst="rect">
            <a:avLst/>
          </a:prstGeom>
          <a:noFill/>
        </p:spPr>
        <p:txBody>
          <a:bodyPr wrap="none" rtlCol="0" anchor="ctr">
            <a:spAutoFit/>
          </a:bodyPr>
          <a:lstStyle/>
          <a:p>
            <a:pPr algn="ctr"/>
            <a:r>
              <a:rPr lang="en-US" sz="4500" b="1" dirty="0">
                <a:solidFill>
                  <a:schemeClr val="bg1"/>
                </a:solidFill>
                <a:latin typeface="Poppins SemiBold" pitchFamily="2" charset="77"/>
                <a:ea typeface="League Spartan" charset="0"/>
                <a:cs typeface="Poppins SemiBold" pitchFamily="2" charset="77"/>
              </a:rPr>
              <a:t>1</a:t>
            </a:r>
          </a:p>
        </p:txBody>
      </p:sp>
      <p:pic>
        <p:nvPicPr>
          <p:cNvPr id="9" name="Imagen 8"/>
          <p:cNvPicPr>
            <a:picLocks noChangeAspect="1"/>
          </p:cNvPicPr>
          <p:nvPr/>
        </p:nvPicPr>
        <p:blipFill>
          <a:blip r:embed="rId3"/>
          <a:stretch>
            <a:fillRect/>
          </a:stretch>
        </p:blipFill>
        <p:spPr>
          <a:xfrm>
            <a:off x="9708430" y="1678894"/>
            <a:ext cx="794352" cy="1583479"/>
          </a:xfrm>
          <a:prstGeom prst="rect">
            <a:avLst/>
          </a:prstGeom>
        </p:spPr>
      </p:pic>
      <p:pic>
        <p:nvPicPr>
          <p:cNvPr id="12" name="Imagen 11"/>
          <p:cNvPicPr>
            <a:picLocks noChangeAspect="1"/>
          </p:cNvPicPr>
          <p:nvPr/>
        </p:nvPicPr>
        <p:blipFill>
          <a:blip r:embed="rId4"/>
          <a:stretch>
            <a:fillRect/>
          </a:stretch>
        </p:blipFill>
        <p:spPr>
          <a:xfrm>
            <a:off x="1730200" y="3843209"/>
            <a:ext cx="4907991" cy="2103302"/>
          </a:xfrm>
          <a:prstGeom prst="rect">
            <a:avLst/>
          </a:prstGeom>
        </p:spPr>
      </p:pic>
      <p:pic>
        <p:nvPicPr>
          <p:cNvPr id="15" name="Imagen 14"/>
          <p:cNvPicPr>
            <a:picLocks noChangeAspect="1"/>
          </p:cNvPicPr>
          <p:nvPr/>
        </p:nvPicPr>
        <p:blipFill>
          <a:blip r:embed="rId5"/>
          <a:stretch>
            <a:fillRect/>
          </a:stretch>
        </p:blipFill>
        <p:spPr>
          <a:xfrm>
            <a:off x="630629" y="3958926"/>
            <a:ext cx="1646063" cy="1700931"/>
          </a:xfrm>
          <a:prstGeom prst="rect">
            <a:avLst/>
          </a:prstGeom>
        </p:spPr>
      </p:pic>
      <p:pic>
        <p:nvPicPr>
          <p:cNvPr id="16" name="Imagen 15"/>
          <p:cNvPicPr>
            <a:picLocks noChangeAspect="1"/>
          </p:cNvPicPr>
          <p:nvPr/>
        </p:nvPicPr>
        <p:blipFill>
          <a:blip r:embed="rId6"/>
          <a:stretch>
            <a:fillRect/>
          </a:stretch>
        </p:blipFill>
        <p:spPr>
          <a:xfrm>
            <a:off x="801331" y="4154014"/>
            <a:ext cx="1304657" cy="1310754"/>
          </a:xfrm>
          <a:prstGeom prst="rect">
            <a:avLst/>
          </a:prstGeom>
        </p:spPr>
      </p:pic>
      <p:sp>
        <p:nvSpPr>
          <p:cNvPr id="20" name="Rectángulo 19"/>
          <p:cNvSpPr/>
          <p:nvPr/>
        </p:nvSpPr>
        <p:spPr>
          <a:xfrm>
            <a:off x="2105988" y="4006015"/>
            <a:ext cx="3687166" cy="2031325"/>
          </a:xfrm>
          <a:prstGeom prst="rect">
            <a:avLst/>
          </a:prstGeom>
        </p:spPr>
        <p:txBody>
          <a:bodyPr wrap="square">
            <a:spAutoFit/>
          </a:bodyPr>
          <a:lstStyle/>
          <a:p>
            <a:pPr algn="just"/>
            <a:r>
              <a:rPr lang="es-CO" dirty="0" smtClean="0"/>
              <a:t>Desde la dependencia de Control Interno del Instituto Tecnológico del Putumayo generar  un acto administrativo para el seguimiento continuo de las PQRSD direccionadas a las dependencias respectiva, con el fin cumplir con los términos de respuesta establecidos por la ley. </a:t>
            </a:r>
            <a:endParaRPr lang="es-CO" dirty="0"/>
          </a:p>
          <a:p>
            <a:endParaRPr lang="es-CO" dirty="0"/>
          </a:p>
        </p:txBody>
      </p:sp>
      <p:sp>
        <p:nvSpPr>
          <p:cNvPr id="21" name="TextBox 44">
            <a:extLst>
              <a:ext uri="{FF2B5EF4-FFF2-40B4-BE49-F238E27FC236}">
                <a16:creationId xmlns:a16="http://schemas.microsoft.com/office/drawing/2014/main" id="{0426DBF9-95AF-404A-9BEC-DA4CD7468B5E}"/>
              </a:ext>
            </a:extLst>
          </p:cNvPr>
          <p:cNvSpPr txBox="1"/>
          <p:nvPr/>
        </p:nvSpPr>
        <p:spPr>
          <a:xfrm>
            <a:off x="1128362" y="4368543"/>
            <a:ext cx="516488" cy="784830"/>
          </a:xfrm>
          <a:prstGeom prst="rect">
            <a:avLst/>
          </a:prstGeom>
          <a:noFill/>
        </p:spPr>
        <p:txBody>
          <a:bodyPr wrap="none" rtlCol="0" anchor="ctr">
            <a:spAutoFit/>
          </a:bodyPr>
          <a:lstStyle/>
          <a:p>
            <a:pPr algn="ctr"/>
            <a:r>
              <a:rPr lang="en-US" sz="4500" b="1" dirty="0" smtClean="0">
                <a:solidFill>
                  <a:schemeClr val="bg1"/>
                </a:solidFill>
                <a:latin typeface="Poppins SemiBold" pitchFamily="2" charset="77"/>
                <a:ea typeface="League Spartan" charset="0"/>
                <a:cs typeface="Poppins SemiBold" pitchFamily="2" charset="77"/>
              </a:rPr>
              <a:t>2</a:t>
            </a:r>
            <a:endParaRPr lang="en-US" sz="4500" b="1" dirty="0">
              <a:solidFill>
                <a:schemeClr val="bg1"/>
              </a:solidFill>
              <a:latin typeface="Poppins SemiBold" pitchFamily="2" charset="77"/>
              <a:ea typeface="League Spartan" charset="0"/>
              <a:cs typeface="Poppins SemiBold" pitchFamily="2" charset="77"/>
            </a:endParaRPr>
          </a:p>
        </p:txBody>
      </p:sp>
      <p:pic>
        <p:nvPicPr>
          <p:cNvPr id="22" name="Imagen 21"/>
          <p:cNvPicPr>
            <a:picLocks noChangeAspect="1"/>
          </p:cNvPicPr>
          <p:nvPr/>
        </p:nvPicPr>
        <p:blipFill>
          <a:blip r:embed="rId7"/>
          <a:stretch>
            <a:fillRect/>
          </a:stretch>
        </p:blipFill>
        <p:spPr>
          <a:xfrm>
            <a:off x="5744716" y="3933182"/>
            <a:ext cx="759341" cy="1916723"/>
          </a:xfrm>
          <a:prstGeom prst="rect">
            <a:avLst/>
          </a:prstGeom>
        </p:spPr>
      </p:pic>
      <p:pic>
        <p:nvPicPr>
          <p:cNvPr id="25" name="Imagen 24"/>
          <p:cNvPicPr>
            <a:picLocks noChangeAspect="1"/>
          </p:cNvPicPr>
          <p:nvPr/>
        </p:nvPicPr>
        <p:blipFill>
          <a:blip r:embed="rId8"/>
          <a:stretch>
            <a:fillRect/>
          </a:stretch>
        </p:blipFill>
        <p:spPr>
          <a:xfrm>
            <a:off x="1687359" y="1070217"/>
            <a:ext cx="2837534" cy="2602055"/>
          </a:xfrm>
          <a:prstGeom prst="rect">
            <a:avLst/>
          </a:prstGeom>
        </p:spPr>
      </p:pic>
    </p:spTree>
    <p:extLst>
      <p:ext uri="{BB962C8B-B14F-4D97-AF65-F5344CB8AC3E}">
        <p14:creationId xmlns:p14="http://schemas.microsoft.com/office/powerpoint/2010/main" val="2709153828"/>
      </p:ext>
    </p:extLst>
  </p:cSld>
  <p:clrMapOvr>
    <a:masterClrMapping/>
  </p:clrMapOvr>
</p:sld>
</file>

<file path=ppt/theme/theme1.xml><?xml version="1.0" encoding="utf-8"?>
<a:theme xmlns:a="http://schemas.openxmlformats.org/drawingml/2006/main" name="Tema de Office">
  <a:themeElements>
    <a:clrScheme name="Personalizado 1">
      <a:dk1>
        <a:srgbClr val="000000"/>
      </a:dk1>
      <a:lt1>
        <a:srgbClr val="FFFFFF"/>
      </a:lt1>
      <a:dk2>
        <a:srgbClr val="44546A"/>
      </a:dk2>
      <a:lt2>
        <a:srgbClr val="E7E6E6"/>
      </a:lt2>
      <a:accent1>
        <a:srgbClr val="5B9BD5"/>
      </a:accent1>
      <a:accent2>
        <a:srgbClr val="ED7D31"/>
      </a:accent2>
      <a:accent3>
        <a:srgbClr val="A5A5A5"/>
      </a:accent3>
      <a:accent4>
        <a:srgbClr val="FDE918"/>
      </a:accent4>
      <a:accent5>
        <a:srgbClr val="EC8D08"/>
      </a:accent5>
      <a:accent6>
        <a:srgbClr val="79B72E"/>
      </a:accent6>
      <a:hlink>
        <a:srgbClr val="065F90"/>
      </a:hlink>
      <a:folHlink>
        <a:srgbClr val="177A7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13203</TotalTime>
  <Words>717</Words>
  <Application>Microsoft Office PowerPoint</Application>
  <PresentationFormat>Panorámica</PresentationFormat>
  <Paragraphs>108</Paragraphs>
  <Slides>9</Slides>
  <Notes>4</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2</vt:i4>
      </vt:variant>
      <vt:variant>
        <vt:lpstr>Títulos de diapositiva</vt:lpstr>
      </vt:variant>
      <vt:variant>
        <vt:i4>9</vt:i4>
      </vt:variant>
    </vt:vector>
  </HeadingPairs>
  <TitlesOfParts>
    <vt:vector size="20" baseType="lpstr">
      <vt:lpstr>League Spartan</vt:lpstr>
      <vt:lpstr>Arial</vt:lpstr>
      <vt:lpstr>Times New Roman</vt:lpstr>
      <vt:lpstr>Open Sans Light</vt:lpstr>
      <vt:lpstr>Poppins SemiBold</vt:lpstr>
      <vt:lpstr>MS Mincho</vt:lpstr>
      <vt:lpstr>Calibri</vt:lpstr>
      <vt:lpstr>MyriadPro-Regular</vt:lpstr>
      <vt:lpstr>Tema de Office</vt:lpstr>
      <vt:lpstr>Hoja de cálculo</vt:lpstr>
      <vt:lpstr>Hoja de cálculo binaria de Microsoft Excel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Comunicaciones</dc:creator>
  <cp:lastModifiedBy>SALA 3-26</cp:lastModifiedBy>
  <cp:revision>349</cp:revision>
  <dcterms:created xsi:type="dcterms:W3CDTF">2021-09-26T15:48:41Z</dcterms:created>
  <dcterms:modified xsi:type="dcterms:W3CDTF">2023-07-13T14:29:24Z</dcterms:modified>
</cp:coreProperties>
</file>